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7" r:id="rId6"/>
  </p:sldMasterIdLst>
  <p:notesMasterIdLst>
    <p:notesMasterId r:id="rId23"/>
  </p:notesMasterIdLst>
  <p:handoutMasterIdLst>
    <p:handoutMasterId r:id="rId24"/>
  </p:handoutMasterIdLst>
  <p:sldIdLst>
    <p:sldId id="423" r:id="rId7"/>
    <p:sldId id="488" r:id="rId8"/>
    <p:sldId id="497" r:id="rId9"/>
    <p:sldId id="474" r:id="rId10"/>
    <p:sldId id="489" r:id="rId11"/>
    <p:sldId id="502" r:id="rId12"/>
    <p:sldId id="501" r:id="rId13"/>
    <p:sldId id="499" r:id="rId14"/>
    <p:sldId id="500" r:id="rId15"/>
    <p:sldId id="498" r:id="rId16"/>
    <p:sldId id="491" r:id="rId17"/>
    <p:sldId id="492" r:id="rId18"/>
    <p:sldId id="503" r:id="rId19"/>
    <p:sldId id="493" r:id="rId20"/>
    <p:sldId id="481" r:id="rId21"/>
    <p:sldId id="458" r:id="rId22"/>
  </p:sldIdLst>
  <p:sldSz cx="9906000" cy="6858000" type="A4"/>
  <p:notesSz cx="6797675" cy="9856788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03">
          <p15:clr>
            <a:srgbClr val="A4A3A4"/>
          </p15:clr>
        </p15:guide>
        <p15:guide id="2" orient="horz" pos="951">
          <p15:clr>
            <a:srgbClr val="A4A3A4"/>
          </p15:clr>
        </p15:guide>
        <p15:guide id="3" orient="horz" pos="807">
          <p15:clr>
            <a:srgbClr val="A4A3A4"/>
          </p15:clr>
        </p15:guide>
        <p15:guide id="4" orient="horz" pos="311">
          <p15:clr>
            <a:srgbClr val="A4A3A4"/>
          </p15:clr>
        </p15:guide>
        <p15:guide id="5" pos="88">
          <p15:clr>
            <a:srgbClr val="A4A3A4"/>
          </p15:clr>
        </p15:guide>
        <p15:guide id="6" pos="48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5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36"/>
    <a:srgbClr val="CA005D"/>
    <a:srgbClr val="003745"/>
    <a:srgbClr val="E5CDD1"/>
    <a:srgbClr val="820041"/>
    <a:srgbClr val="808080"/>
    <a:srgbClr val="000000"/>
    <a:srgbClr val="96A797"/>
    <a:srgbClr val="857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19" autoAdjust="0"/>
    <p:restoredTop sz="63838" autoAdjust="0"/>
  </p:normalViewPr>
  <p:slideViewPr>
    <p:cSldViewPr snapToGrid="0">
      <p:cViewPr varScale="1">
        <p:scale>
          <a:sx n="63" d="100"/>
          <a:sy n="63" d="100"/>
        </p:scale>
        <p:origin x="906" y="72"/>
      </p:cViewPr>
      <p:guideLst>
        <p:guide orient="horz" pos="4303"/>
        <p:guide orient="horz" pos="951"/>
        <p:guide orient="horz" pos="807"/>
        <p:guide orient="horz" pos="311"/>
        <p:guide pos="88"/>
        <p:guide pos="4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190" y="-90"/>
      </p:cViewPr>
      <p:guideLst>
        <p:guide orient="horz" pos="3105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Complaint volumes by area of law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5061455732667569E-2"/>
          <c:y val="9.6459585838343354E-2"/>
          <c:w val="0.69951843568192107"/>
          <c:h val="0.8448096192384769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'complaint volumes'!$B$21</c:f>
              <c:strCache>
                <c:ptCount val="1"/>
                <c:pt idx="0">
                  <c:v>Residential conveyancing</c:v>
                </c:pt>
              </c:strCache>
            </c:strRef>
          </c:tx>
          <c:spPr>
            <a:solidFill>
              <a:srgbClr val="808080">
                <a:alpha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'complaint volumes'!$A$22:$A$25</c:f>
              <c:strCache>
                <c:ptCount val="4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</c:strCache>
            </c:strRef>
          </c:cat>
          <c:val>
            <c:numRef>
              <c:f>'complaint volumes'!$B$22:$B$25</c:f>
              <c:numCache>
                <c:formatCode>General</c:formatCode>
                <c:ptCount val="4"/>
                <c:pt idx="0">
                  <c:v>1346</c:v>
                </c:pt>
                <c:pt idx="1">
                  <c:v>1605</c:v>
                </c:pt>
                <c:pt idx="2">
                  <c:v>1698</c:v>
                </c:pt>
                <c:pt idx="3">
                  <c:v>1394</c:v>
                </c:pt>
              </c:numCache>
            </c:numRef>
          </c:val>
        </c:ser>
        <c:ser>
          <c:idx val="1"/>
          <c:order val="1"/>
          <c:tx>
            <c:strRef>
              <c:f>'complaint volumes'!$C$21</c:f>
              <c:strCache>
                <c:ptCount val="1"/>
                <c:pt idx="0">
                  <c:v>Family</c:v>
                </c:pt>
              </c:strCache>
            </c:strRef>
          </c:tx>
          <c:spPr>
            <a:solidFill>
              <a:srgbClr val="003745">
                <a:alpha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'complaint volumes'!$A$22:$A$25</c:f>
              <c:strCache>
                <c:ptCount val="4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</c:strCache>
            </c:strRef>
          </c:cat>
          <c:val>
            <c:numRef>
              <c:f>'complaint volumes'!$C$22:$C$25</c:f>
              <c:numCache>
                <c:formatCode>General</c:formatCode>
                <c:ptCount val="4"/>
                <c:pt idx="0">
                  <c:v>1375</c:v>
                </c:pt>
                <c:pt idx="1">
                  <c:v>1381</c:v>
                </c:pt>
                <c:pt idx="2">
                  <c:v>1023</c:v>
                </c:pt>
                <c:pt idx="3">
                  <c:v>867</c:v>
                </c:pt>
              </c:numCache>
            </c:numRef>
          </c:val>
        </c:ser>
        <c:ser>
          <c:idx val="2"/>
          <c:order val="2"/>
          <c:tx>
            <c:strRef>
              <c:f>'complaint volumes'!$D$21</c:f>
              <c:strCache>
                <c:ptCount val="1"/>
                <c:pt idx="0">
                  <c:v>Wills &amp; Probate</c:v>
                </c:pt>
              </c:strCache>
            </c:strRef>
          </c:tx>
          <c:spPr>
            <a:solidFill>
              <a:srgbClr val="CA005D">
                <a:alpha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'complaint volumes'!$A$22:$A$25</c:f>
              <c:strCache>
                <c:ptCount val="4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</c:strCache>
            </c:strRef>
          </c:cat>
          <c:val>
            <c:numRef>
              <c:f>'complaint volumes'!$D$22:$D$25</c:f>
              <c:numCache>
                <c:formatCode>General</c:formatCode>
                <c:ptCount val="4"/>
                <c:pt idx="0">
                  <c:v>1056</c:v>
                </c:pt>
                <c:pt idx="1">
                  <c:v>1021</c:v>
                </c:pt>
                <c:pt idx="2">
                  <c:v>873</c:v>
                </c:pt>
                <c:pt idx="3">
                  <c:v>824</c:v>
                </c:pt>
              </c:numCache>
            </c:numRef>
          </c:val>
        </c:ser>
        <c:ser>
          <c:idx val="3"/>
          <c:order val="3"/>
          <c:tx>
            <c:strRef>
              <c:f>'complaint volumes'!$E$21</c:f>
              <c:strCache>
                <c:ptCount val="1"/>
                <c:pt idx="0">
                  <c:v>Personal Injury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'complaint volumes'!$A$22:$A$25</c:f>
              <c:strCache>
                <c:ptCount val="4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</c:strCache>
            </c:strRef>
          </c:cat>
          <c:val>
            <c:numRef>
              <c:f>'complaint volumes'!$E$22:$E$25</c:f>
              <c:numCache>
                <c:formatCode>General</c:formatCode>
                <c:ptCount val="4"/>
                <c:pt idx="0">
                  <c:v>731</c:v>
                </c:pt>
                <c:pt idx="1">
                  <c:v>805</c:v>
                </c:pt>
                <c:pt idx="2">
                  <c:v>879</c:v>
                </c:pt>
                <c:pt idx="3">
                  <c:v>796</c:v>
                </c:pt>
              </c:numCache>
            </c:numRef>
          </c:val>
        </c:ser>
        <c:ser>
          <c:idx val="4"/>
          <c:order val="4"/>
          <c:tx>
            <c:strRef>
              <c:f>'complaint volumes'!$F$21</c:f>
              <c:strCache>
                <c:ptCount val="1"/>
                <c:pt idx="0">
                  <c:v>Litigation</c:v>
                </c:pt>
              </c:strCache>
            </c:strRef>
          </c:tx>
          <c:spPr>
            <a:solidFill>
              <a:srgbClr val="003745">
                <a:alpha val="9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'complaint volumes'!$A$22:$A$25</c:f>
              <c:strCache>
                <c:ptCount val="4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</c:strCache>
            </c:strRef>
          </c:cat>
          <c:val>
            <c:numRef>
              <c:f>'complaint volumes'!$F$22:$F$25</c:f>
              <c:numCache>
                <c:formatCode>General</c:formatCode>
                <c:ptCount val="4"/>
                <c:pt idx="0">
                  <c:v>758</c:v>
                </c:pt>
                <c:pt idx="1">
                  <c:v>756</c:v>
                </c:pt>
                <c:pt idx="2">
                  <c:v>661</c:v>
                </c:pt>
                <c:pt idx="3">
                  <c:v>653</c:v>
                </c:pt>
              </c:numCache>
            </c:numRef>
          </c:val>
        </c:ser>
        <c:ser>
          <c:idx val="5"/>
          <c:order val="5"/>
          <c:tx>
            <c:strRef>
              <c:f>'complaint volumes'!$G$21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CA005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'complaint volumes'!$A$22:$A$25</c:f>
              <c:strCache>
                <c:ptCount val="4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</c:strCache>
            </c:strRef>
          </c:cat>
          <c:val>
            <c:numRef>
              <c:f>'complaint volumes'!$G$22:$G$25</c:f>
              <c:numCache>
                <c:formatCode>General</c:formatCode>
                <c:ptCount val="4"/>
                <c:pt idx="0">
                  <c:v>2364</c:v>
                </c:pt>
                <c:pt idx="1">
                  <c:v>2487</c:v>
                </c:pt>
                <c:pt idx="2">
                  <c:v>2306</c:v>
                </c:pt>
                <c:pt idx="3">
                  <c:v>1865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3449768"/>
        <c:axId val="51693952"/>
      </c:barChart>
      <c:catAx>
        <c:axId val="53449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693952"/>
        <c:crosses val="autoZero"/>
        <c:auto val="1"/>
        <c:lblAlgn val="ctr"/>
        <c:lblOffset val="100"/>
        <c:noMultiLvlLbl val="0"/>
      </c:catAx>
      <c:valAx>
        <c:axId val="51693952"/>
        <c:scaling>
          <c:orientation val="minMax"/>
          <c:max val="85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3449768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471466657761299"/>
          <c:y val="8.6423775830184124E-2"/>
          <c:w val="0.24528529264581228"/>
          <c:h val="0.378052183002331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 b="1">
                <a:solidFill>
                  <a:srgbClr val="CA0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Conveyancing remedies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rgbClr val="CA005D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374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80808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CA005D">
                  <a:alpha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003745">
                  <a:alpha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136967005366184"/>
                  <c:y val="-6.684089898963005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5121664379131647E-2"/>
                  <c:y val="-5.469843539100879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43462642209088"/>
                      <c:h val="0.1394240911688380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8313671760190958"/>
                  <c:y val="-0.1270311344695302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3308797967562307E-2"/>
                  <c:y val="-2.354696592023955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858845662966112"/>
                      <c:h val="0.1065189651747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797773893713229"/>
                  <c:y val="0.1199581350860340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'[excel files for presentation.xlsx]resolution'!$D$86:$D$90</c:f>
              <c:strCache>
                <c:ptCount val="5"/>
                <c:pt idx="0">
                  <c:v>No remedy</c:v>
                </c:pt>
                <c:pt idx="1">
                  <c:v>Compensation for emotional impact</c:v>
                </c:pt>
                <c:pt idx="2">
                  <c:v>Refund / limit fees</c:v>
                </c:pt>
                <c:pt idx="3">
                  <c:v>Compensation for financial loss</c:v>
                </c:pt>
                <c:pt idx="4">
                  <c:v>Other</c:v>
                </c:pt>
              </c:strCache>
            </c:strRef>
          </c:cat>
          <c:val>
            <c:numRef>
              <c:f>'[excel files for presentation.xlsx]resolution'!$E$86:$E$90</c:f>
              <c:numCache>
                <c:formatCode>0%</c:formatCode>
                <c:ptCount val="5"/>
                <c:pt idx="0">
                  <c:v>0.24</c:v>
                </c:pt>
                <c:pt idx="1">
                  <c:v>0.33</c:v>
                </c:pt>
                <c:pt idx="2">
                  <c:v>0.11</c:v>
                </c:pt>
                <c:pt idx="3">
                  <c:v>0.1</c:v>
                </c:pt>
                <c:pt idx="4">
                  <c:v>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0.62439</cdr:x>
      <cdr:y>0.17675</cdr:y>
    </cdr:from>
    <cdr:to>
      <cdr:x>0.72618</cdr:x>
      <cdr:y>0.36056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09085" y="87931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200" b="1" i="1" dirty="0" smtClean="0"/>
            <a:t>6399</a:t>
          </a:r>
          <a:endParaRPr lang="en-GB" sz="1200" b="1" i="1" dirty="0"/>
        </a:p>
      </cdr:txBody>
    </cdr:sp>
  </cdr:relSizeAnchor>
  <cdr:relSizeAnchor xmlns:cdr="http://schemas.openxmlformats.org/drawingml/2006/chartDrawing">
    <cdr:from>
      <cdr:x>0.70938</cdr:x>
      <cdr:y>0.37854</cdr:y>
    </cdr:from>
    <cdr:to>
      <cdr:x>0.81117</cdr:x>
      <cdr:y>0.56235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372584" y="18831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b="1" i="1" dirty="0" smtClean="0"/>
            <a:t>7440</a:t>
          </a:r>
          <a:endParaRPr lang="en-GB" sz="1200" b="1" i="1" dirty="0"/>
        </a:p>
      </cdr:txBody>
    </cdr:sp>
  </cdr:relSizeAnchor>
  <cdr:relSizeAnchor xmlns:cdr="http://schemas.openxmlformats.org/drawingml/2006/chartDrawing">
    <cdr:from>
      <cdr:x>0.77197</cdr:x>
      <cdr:y>0.596</cdr:y>
    </cdr:from>
    <cdr:to>
      <cdr:x>0.87376</cdr:x>
      <cdr:y>0.77981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934893" y="296498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b="1" i="1" dirty="0" smtClean="0"/>
            <a:t>8055</a:t>
          </a:r>
        </a:p>
        <a:p xmlns:a="http://schemas.openxmlformats.org/drawingml/2006/main">
          <a:endParaRPr lang="en-GB" sz="1200" b="1" i="1" dirty="0"/>
        </a:p>
      </cdr:txBody>
    </cdr:sp>
  </cdr:relSizeAnchor>
  <cdr:relSizeAnchor xmlns:cdr="http://schemas.openxmlformats.org/drawingml/2006/chartDrawing">
    <cdr:from>
      <cdr:x>0.73326</cdr:x>
      <cdr:y>0.80052</cdr:y>
    </cdr:from>
    <cdr:to>
      <cdr:x>0.83505</cdr:x>
      <cdr:y>0.98432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587164" y="39824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b="1" i="1" dirty="0" smtClean="0"/>
            <a:t>7630</a:t>
          </a:r>
        </a:p>
        <a:p xmlns:a="http://schemas.openxmlformats.org/drawingml/2006/main">
          <a:endParaRPr lang="en-GB" sz="1200" b="1" i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554" cy="49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70" tIns="45234" rIns="90470" bIns="45234" numCol="1" anchor="t" anchorCtr="0" compatLnSpc="1">
            <a:prstTxWarp prst="textNoShape">
              <a:avLst/>
            </a:prstTxWarp>
          </a:bodyPr>
          <a:lstStyle>
            <a:lvl1pPr algn="l" defTabSz="905054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542" y="0"/>
            <a:ext cx="2945554" cy="49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70" tIns="45234" rIns="90470" bIns="45234" numCol="1" anchor="t" anchorCtr="0" compatLnSpc="1">
            <a:prstTxWarp prst="textNoShape">
              <a:avLst/>
            </a:prstTxWarp>
          </a:bodyPr>
          <a:lstStyle>
            <a:lvl1pPr algn="r" defTabSz="905054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3635"/>
            <a:ext cx="2945554" cy="49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70" tIns="45234" rIns="90470" bIns="45234" numCol="1" anchor="b" anchorCtr="0" compatLnSpc="1">
            <a:prstTxWarp prst="textNoShape">
              <a:avLst/>
            </a:prstTxWarp>
          </a:bodyPr>
          <a:lstStyle>
            <a:lvl1pPr algn="l" defTabSz="905054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542" y="9363635"/>
            <a:ext cx="2945554" cy="49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70" tIns="45234" rIns="90470" bIns="45234" numCol="1" anchor="b" anchorCtr="0" compatLnSpc="1">
            <a:prstTxWarp prst="textNoShape">
              <a:avLst/>
            </a:prstTxWarp>
          </a:bodyPr>
          <a:lstStyle>
            <a:lvl1pPr algn="r" defTabSz="905054">
              <a:defRPr smtClean="0"/>
            </a:lvl1pPr>
          </a:lstStyle>
          <a:p>
            <a:pPr>
              <a:defRPr/>
            </a:pPr>
            <a:fld id="{1A12E7FF-6CAA-482A-847F-550A37FE45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096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554" cy="49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70" tIns="45234" rIns="90470" bIns="45234" numCol="1" anchor="t" anchorCtr="0" compatLnSpc="1">
            <a:prstTxWarp prst="textNoShape">
              <a:avLst/>
            </a:prstTxWarp>
          </a:bodyPr>
          <a:lstStyle>
            <a:lvl1pPr algn="l" defTabSz="905054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542" y="0"/>
            <a:ext cx="2945554" cy="49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70" tIns="45234" rIns="90470" bIns="45234" numCol="1" anchor="t" anchorCtr="0" compatLnSpc="1">
            <a:prstTxWarp prst="textNoShape">
              <a:avLst/>
            </a:prstTxWarp>
          </a:bodyPr>
          <a:lstStyle>
            <a:lvl1pPr algn="r" defTabSz="905054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8663" y="739775"/>
            <a:ext cx="533876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36" y="4681818"/>
            <a:ext cx="5439404" cy="443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70" tIns="45234" rIns="90470" bIns="452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0"/>
            <a:r>
              <a:rPr lang="en-GB" noProof="0" smtClean="0"/>
              <a:t>Second level</a:t>
            </a:r>
          </a:p>
          <a:p>
            <a:pPr lvl="0"/>
            <a:r>
              <a:rPr lang="en-GB" noProof="0" smtClean="0"/>
              <a:t>Third level</a:t>
            </a:r>
          </a:p>
          <a:p>
            <a:pPr lvl="0"/>
            <a:r>
              <a:rPr lang="en-GB" noProof="0" smtClean="0"/>
              <a:t>Fourth level</a:t>
            </a:r>
          </a:p>
          <a:p>
            <a:pPr lvl="0"/>
            <a:r>
              <a:rPr lang="en-GB" noProof="0" smtClean="0"/>
              <a:t>Fifth level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3635"/>
            <a:ext cx="2945554" cy="49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70" tIns="45234" rIns="90470" bIns="45234" numCol="1" anchor="b" anchorCtr="0" compatLnSpc="1">
            <a:prstTxWarp prst="textNoShape">
              <a:avLst/>
            </a:prstTxWarp>
          </a:bodyPr>
          <a:lstStyle>
            <a:lvl1pPr algn="l" defTabSz="905054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542" y="9363635"/>
            <a:ext cx="2945554" cy="49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70" tIns="45234" rIns="90470" bIns="45234" numCol="1" anchor="b" anchorCtr="0" compatLnSpc="1">
            <a:prstTxWarp prst="textNoShape">
              <a:avLst/>
            </a:prstTxWarp>
          </a:bodyPr>
          <a:lstStyle>
            <a:lvl1pPr algn="r" defTabSz="905054">
              <a:defRPr smtClean="0"/>
            </a:lvl1pPr>
          </a:lstStyle>
          <a:p>
            <a:pPr>
              <a:defRPr/>
            </a:pPr>
            <a:fld id="{E7C80E6E-C8C4-44B1-AED2-2E57916852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110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C80E6E-C8C4-44B1-AED2-2E57916852EE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809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C80E6E-C8C4-44B1-AED2-2E57916852EE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871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C80E6E-C8C4-44B1-AED2-2E57916852EE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837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C80E6E-C8C4-44B1-AED2-2E57916852EE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354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C80E6E-C8C4-44B1-AED2-2E57916852E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655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C80E6E-C8C4-44B1-AED2-2E57916852EE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007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C80E6E-C8C4-44B1-AED2-2E57916852E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309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C80E6E-C8C4-44B1-AED2-2E57916852EE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823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993" indent="-169993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C80E6E-C8C4-44B1-AED2-2E57916852EE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788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C80E6E-C8C4-44B1-AED2-2E57916852E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862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C80E6E-C8C4-44B1-AED2-2E57916852EE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110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presentation-cov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6348"/>
            <a:ext cx="9948956" cy="6876000"/>
          </a:xfrm>
          <a:prstGeom prst="rect">
            <a:avLst/>
          </a:prstGeom>
        </p:spPr>
      </p:pic>
      <p:sp>
        <p:nvSpPr>
          <p:cNvPr id="29701" name="Title Placeholder 14"/>
          <p:cNvSpPr>
            <a:spLocks noGrp="1"/>
          </p:cNvSpPr>
          <p:nvPr>
            <p:ph type="ctrTitle"/>
          </p:nvPr>
        </p:nvSpPr>
        <p:spPr>
          <a:xfrm>
            <a:off x="63501" y="1571625"/>
            <a:ext cx="4914900" cy="2325688"/>
          </a:xfrm>
          <a:prstGeom prst="rect">
            <a:avLst/>
          </a:prstGeom>
        </p:spPr>
        <p:txBody>
          <a:bodyPr wrap="square" anchor="t"/>
          <a:lstStyle>
            <a:lvl1pPr>
              <a:lnSpc>
                <a:spcPct val="90000"/>
              </a:lnSpc>
              <a:defRPr sz="4400" b="1" smtClean="0">
                <a:solidFill>
                  <a:schemeClr val="bg1"/>
                </a:solidFill>
              </a:defRPr>
            </a:lvl1pPr>
          </a:lstStyle>
          <a:p>
            <a:r>
              <a:rPr dirty="0" smtClean="0"/>
              <a:t>Insert title </a:t>
            </a:r>
            <a:br>
              <a:rPr dirty="0" smtClean="0"/>
            </a:br>
            <a:r>
              <a:rPr dirty="0" smtClean="0"/>
              <a:t>here up to </a:t>
            </a:r>
            <a:br>
              <a:rPr dirty="0" smtClean="0"/>
            </a:br>
            <a:r>
              <a:rPr dirty="0" smtClean="0"/>
              <a:t>several words</a:t>
            </a:r>
          </a:p>
        </p:txBody>
      </p:sp>
      <p:sp>
        <p:nvSpPr>
          <p:cNvPr id="29700" name="Rectangle 8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8900" y="965200"/>
            <a:ext cx="4914900" cy="508000"/>
          </a:xfrm>
        </p:spPr>
        <p:txBody>
          <a:bodyPr/>
          <a:lstStyle>
            <a:lvl1pPr algn="l">
              <a:defRPr sz="2400" b="0" baseline="0" smtClean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The Legal Ombudsman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7170738" y="6496050"/>
            <a:ext cx="2468562" cy="336550"/>
          </a:xfrm>
          <a:prstGeom prst="rect">
            <a:avLst/>
          </a:prstGeo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r>
              <a:rPr lang="en-GB" dirty="0" smtClean="0"/>
              <a:t>                                 </a:t>
            </a:r>
            <a:fld id="{D3AF1463-BCD3-453D-A647-4EB9079E0D65}" type="slidenum">
              <a:rPr lang="en-GB" smtClean="0">
                <a:solidFill>
                  <a:srgbClr val="CA005D"/>
                </a:solidFill>
                <a:latin typeface="+mj-lt"/>
              </a:rPr>
              <a:pPr>
                <a:defRPr/>
              </a:pPr>
              <a:t>‹#›</a:t>
            </a:fld>
            <a:endParaRPr lang="en-GB" dirty="0">
              <a:solidFill>
                <a:srgbClr val="CA005D"/>
              </a:solidFill>
              <a:latin typeface="+mj-lt"/>
            </a:endParaRPr>
          </a:p>
        </p:txBody>
      </p:sp>
      <p:pic>
        <p:nvPicPr>
          <p:cNvPr id="11" name="Picture 10" descr="leo-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47000" y="5701937"/>
            <a:ext cx="1774824" cy="7315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76200"/>
            <a:ext cx="9410700" cy="609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400" b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914400"/>
            <a:ext cx="9245600" cy="5486400"/>
          </a:xfrm>
          <a:prstGeom prst="rect">
            <a:avLst/>
          </a:prstGeom>
        </p:spPr>
        <p:txBody>
          <a:bodyPr/>
          <a:lstStyle>
            <a:lvl1pPr marL="177800" indent="-177800">
              <a:lnSpc>
                <a:spcPct val="90000"/>
              </a:lnSpc>
              <a:spcBef>
                <a:spcPts val="600"/>
              </a:spcBef>
              <a:defRPr sz="2000">
                <a:latin typeface="Calibri" pitchFamily="34" charset="0"/>
              </a:defRPr>
            </a:lvl1pPr>
            <a:lvl2pPr marL="230188" indent="-141288">
              <a:lnSpc>
                <a:spcPct val="90000"/>
              </a:lnSpc>
              <a:spcBef>
                <a:spcPts val="600"/>
              </a:spcBef>
              <a:buSzPct val="100000"/>
              <a:buFont typeface="Calibri" pitchFamily="34" charset="0"/>
              <a:buNone/>
              <a:defRPr sz="2000">
                <a:latin typeface="Calibri" pitchFamily="34" charset="0"/>
              </a:defRPr>
            </a:lvl2pPr>
            <a:lvl3pPr marL="460375" indent="-173038">
              <a:lnSpc>
                <a:spcPct val="90000"/>
              </a:lnSpc>
              <a:spcBef>
                <a:spcPts val="600"/>
              </a:spcBef>
              <a:buNone/>
              <a:defRPr sz="2000">
                <a:latin typeface="Calibri" pitchFamily="34" charset="0"/>
              </a:defRPr>
            </a:lvl3pPr>
            <a:lvl4pPr marL="627063" indent="-115888">
              <a:lnSpc>
                <a:spcPct val="90000"/>
              </a:lnSpc>
              <a:spcBef>
                <a:spcPts val="600"/>
              </a:spcBef>
              <a:buSzPct val="100000"/>
              <a:buFont typeface="Calibri" pitchFamily="34" charset="0"/>
              <a:buChar char="•"/>
              <a:defRPr sz="20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7170738" y="6496050"/>
            <a:ext cx="2468562" cy="336550"/>
          </a:xfrm>
          <a:prstGeom prst="rect">
            <a:avLst/>
          </a:prstGeo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r>
              <a:rPr lang="en-GB" dirty="0" smtClean="0"/>
              <a:t>                                 </a:t>
            </a:r>
            <a:fld id="{D3AF1463-BCD3-453D-A647-4EB9079E0D65}" type="slidenum">
              <a:rPr lang="en-GB" smtClean="0">
                <a:solidFill>
                  <a:srgbClr val="CA005D"/>
                </a:solidFill>
                <a:latin typeface="+mj-lt"/>
              </a:rPr>
              <a:pPr>
                <a:defRPr/>
              </a:pPr>
              <a:t>‹#›</a:t>
            </a:fld>
            <a:endParaRPr lang="en-GB" dirty="0">
              <a:solidFill>
                <a:srgbClr val="CA005D"/>
              </a:solidFill>
              <a:latin typeface="+mj-lt"/>
            </a:endParaRPr>
          </a:p>
        </p:txBody>
      </p:sp>
      <p:pic>
        <p:nvPicPr>
          <p:cNvPr id="11" name="Picture 10" descr="leo-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47000" y="5701937"/>
            <a:ext cx="1774824" cy="73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7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7170738" y="6496050"/>
            <a:ext cx="2468562" cy="336550"/>
          </a:xfrm>
          <a:prstGeom prst="rect">
            <a:avLst/>
          </a:prstGeo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r>
              <a:rPr lang="en-GB" dirty="0" smtClean="0"/>
              <a:t>                                 </a:t>
            </a:r>
            <a:fld id="{D3AF1463-BCD3-453D-A647-4EB9079E0D65}" type="slidenum">
              <a:rPr lang="en-GB" smtClean="0">
                <a:solidFill>
                  <a:srgbClr val="CA005D"/>
                </a:solidFill>
                <a:latin typeface="+mj-lt"/>
              </a:rPr>
              <a:pPr>
                <a:defRPr/>
              </a:pPr>
              <a:t>‹#›</a:t>
            </a:fld>
            <a:endParaRPr lang="en-GB" dirty="0">
              <a:solidFill>
                <a:srgbClr val="CA005D"/>
              </a:solidFill>
              <a:latin typeface="+mj-lt"/>
            </a:endParaRPr>
          </a:p>
        </p:txBody>
      </p:sp>
      <p:pic>
        <p:nvPicPr>
          <p:cNvPr id="11" name="Picture 10" descr="leo-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47000" y="5701937"/>
            <a:ext cx="1774824" cy="73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6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peechmarks-tint1.eps"/>
          <p:cNvPicPr/>
          <p:nvPr userDrawn="1"/>
        </p:nvPicPr>
        <p:blipFill>
          <a:blip r:embed="rId7" cstate="print">
            <a:lum bright="5000"/>
          </a:blip>
          <a:stretch>
            <a:fillRect/>
          </a:stretch>
        </p:blipFill>
        <p:spPr>
          <a:xfrm>
            <a:off x="6899472" y="-816863"/>
            <a:ext cx="3475919" cy="3633216"/>
          </a:xfrm>
          <a:prstGeom prst="rect">
            <a:avLst/>
          </a:prstGeom>
        </p:spPr>
      </p:pic>
      <p:sp>
        <p:nvSpPr>
          <p:cNvPr id="205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9700" y="1504950"/>
            <a:ext cx="7531100" cy="46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pic>
        <p:nvPicPr>
          <p:cNvPr id="6" name="Picture 5" descr="leo-logo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7747000" y="5701937"/>
            <a:ext cx="1774824" cy="731549"/>
          </a:xfrm>
          <a:prstGeom prst="rect">
            <a:avLst/>
          </a:prstGeom>
        </p:spPr>
      </p:pic>
      <p:pic>
        <p:nvPicPr>
          <p:cNvPr id="8" name="Picture 7" descr="favicon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9156192" y="6563360"/>
            <a:ext cx="152400" cy="152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6" r:id="rId5"/>
  </p:sldLayoutIdLst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lang="en-GB" sz="3600" b="1" kern="1200" dirty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700" b="1">
          <a:solidFill>
            <a:schemeClr val="bg2"/>
          </a:solidFill>
          <a:latin typeface="Arial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700" b="1">
          <a:solidFill>
            <a:schemeClr val="bg2"/>
          </a:solidFill>
          <a:latin typeface="Arial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700" b="1">
          <a:solidFill>
            <a:schemeClr val="bg2"/>
          </a:solidFill>
          <a:latin typeface="Arial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700" b="1">
          <a:solidFill>
            <a:schemeClr val="bg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465138" indent="-285750" algn="l" rtl="0" eaLnBrk="0" fontAlgn="base" hangingPunct="0">
        <a:lnSpc>
          <a:spcPct val="90000"/>
        </a:lnSpc>
        <a:spcBef>
          <a:spcPct val="7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2pPr>
      <a:lvl3pPr marL="873125" indent="-228600" algn="l" rtl="0" eaLnBrk="0" fontAlgn="base" hangingPunct="0">
        <a:lnSpc>
          <a:spcPct val="90000"/>
        </a:lnSpc>
        <a:spcBef>
          <a:spcPct val="75000"/>
        </a:spcBef>
        <a:spcAft>
          <a:spcPct val="0"/>
        </a:spcAft>
        <a:buFont typeface="Arial" pitchFamily="34" charset="0"/>
        <a:buChar char="–"/>
        <a:defRPr sz="1200">
          <a:solidFill>
            <a:srgbClr val="CA005D"/>
          </a:solidFill>
          <a:latin typeface="Univers-Light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rgbClr val="804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804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ourses@legalombudsman.org.u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veyancer.org.uk/CLC-Lawyer/Tackling-Cybercrime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ctrTitle"/>
          </p:nvPr>
        </p:nvSpPr>
        <p:spPr>
          <a:xfrm>
            <a:off x="76200" y="1431925"/>
            <a:ext cx="5900854" cy="2325688"/>
          </a:xfrm>
        </p:spPr>
        <p:txBody>
          <a:bodyPr anchor="t"/>
          <a:lstStyle/>
          <a:p>
            <a:r>
              <a:rPr lang="en-GB" sz="4800" dirty="0" smtClean="0"/>
              <a:t>Legal Ombudsman</a:t>
            </a:r>
            <a:br>
              <a:rPr lang="en-GB" sz="4800" dirty="0" smtClean="0"/>
            </a:br>
            <a:r>
              <a:rPr lang="en-GB" sz="4800" dirty="0"/>
              <a:t/>
            </a:r>
            <a:br>
              <a:rPr lang="en-GB" sz="4800" dirty="0"/>
            </a:br>
            <a:r>
              <a:rPr lang="en-GB" sz="3600" dirty="0" smtClean="0"/>
              <a:t>Darren Cox</a:t>
            </a:r>
            <a:br>
              <a:rPr lang="en-GB" sz="3600" dirty="0" smtClean="0"/>
            </a:br>
            <a:r>
              <a:rPr lang="en-GB" sz="3600" dirty="0" smtClean="0"/>
              <a:t>Ombudsman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                               </a:t>
            </a:r>
            <a:fld id="{D3AF1463-BCD3-453D-A647-4EB9079E0D65}" type="slidenum">
              <a:rPr lang="en-GB" smtClean="0">
                <a:solidFill>
                  <a:srgbClr val="CA005D"/>
                </a:solidFill>
                <a:latin typeface="+mj-lt"/>
              </a:rPr>
              <a:pPr>
                <a:defRPr/>
              </a:pPr>
              <a:t>10</a:t>
            </a:fld>
            <a:endParaRPr lang="en-GB" dirty="0">
              <a:solidFill>
                <a:srgbClr val="CA005D"/>
              </a:solidFill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42239" y="145626"/>
          <a:ext cx="6775919" cy="1559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75919"/>
              </a:tblGrid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3745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37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 smtClean="0">
                          <a:solidFill>
                            <a:srgbClr val="003745"/>
                          </a:solidFill>
                          <a:latin typeface="Arial" pitchFamily="34" charset="0"/>
                          <a:cs typeface="Arial" pitchFamily="34" charset="0"/>
                        </a:rPr>
                        <a:t>Complaints handling – regulatory requirements</a:t>
                      </a:r>
                      <a:endParaRPr lang="en-GB" sz="3600" dirty="0">
                        <a:solidFill>
                          <a:srgbClr val="003745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37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0865" y="2189747"/>
            <a:ext cx="82657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None/>
              <a:defRPr/>
            </a:pPr>
            <a:r>
              <a:rPr lang="en-GB" altLang="en-US" sz="2800" dirty="0">
                <a:solidFill>
                  <a:srgbClr val="003745"/>
                </a:solidFill>
              </a:rPr>
              <a:t>LSB requires that consumers understand their right to…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solidFill>
                  <a:srgbClr val="003745"/>
                </a:solidFill>
              </a:rPr>
              <a:t>complain to their lawyer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solidFill>
                  <a:srgbClr val="003745"/>
                </a:solidFill>
              </a:rPr>
              <a:t>escalate a complaint to the Legal Ombudsman</a:t>
            </a:r>
          </a:p>
          <a:p>
            <a:pPr algn="l">
              <a:buFontTx/>
              <a:buNone/>
              <a:defRPr/>
            </a:pPr>
            <a:endParaRPr lang="en-GB" altLang="en-US" sz="2800" dirty="0">
              <a:solidFill>
                <a:srgbClr val="003745"/>
              </a:solidFill>
            </a:endParaRPr>
          </a:p>
          <a:p>
            <a:pPr algn="l">
              <a:buFontTx/>
              <a:buNone/>
              <a:defRPr/>
            </a:pPr>
            <a:r>
              <a:rPr lang="en-GB" altLang="en-US" sz="2800" dirty="0">
                <a:solidFill>
                  <a:srgbClr val="003745"/>
                </a:solidFill>
              </a:rPr>
              <a:t>And so poor complaints handling can lead to… </a:t>
            </a:r>
          </a:p>
          <a:p>
            <a:pPr marL="722313" lvl="2" indent="-279400" algn="l">
              <a:buSzPct val="70000"/>
              <a:buFont typeface="Courier New" panose="02070309020205020404" pitchFamily="49" charset="0"/>
              <a:buChar char="o"/>
              <a:defRPr/>
            </a:pPr>
            <a:r>
              <a:rPr lang="en-GB" altLang="en-US" sz="2800" dirty="0">
                <a:solidFill>
                  <a:srgbClr val="003745"/>
                </a:solidFill>
              </a:rPr>
              <a:t>Potential case fee</a:t>
            </a:r>
          </a:p>
          <a:p>
            <a:pPr marL="722313" lvl="2" indent="-279400" algn="l">
              <a:buSzPct val="70000"/>
              <a:buFont typeface="Courier New" panose="02070309020205020404" pitchFamily="49" charset="0"/>
              <a:buChar char="o"/>
              <a:defRPr/>
            </a:pPr>
            <a:r>
              <a:rPr lang="en-GB" altLang="en-US" sz="2800" dirty="0">
                <a:solidFill>
                  <a:srgbClr val="003745"/>
                </a:solidFill>
              </a:rPr>
              <a:t>Misconduct referral to the regulator</a:t>
            </a:r>
          </a:p>
          <a:p>
            <a:pPr marL="722313" lvl="2" indent="-279400" algn="l">
              <a:buSzPct val="70000"/>
              <a:buFont typeface="Courier New" panose="02070309020205020404" pitchFamily="49" charset="0"/>
              <a:buChar char="o"/>
              <a:defRPr/>
            </a:pPr>
            <a:r>
              <a:rPr lang="en-GB" altLang="en-US" sz="2800" dirty="0">
                <a:solidFill>
                  <a:srgbClr val="003745"/>
                </a:solidFill>
              </a:rPr>
              <a:t>Customers coming to the Legal Ombudsman </a:t>
            </a:r>
          </a:p>
        </p:txBody>
      </p:sp>
    </p:spTree>
    <p:extLst>
      <p:ext uri="{BB962C8B-B14F-4D97-AF65-F5344CB8AC3E}">
        <p14:creationId xmlns:p14="http://schemas.microsoft.com/office/powerpoint/2010/main" val="327158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                               </a:t>
            </a:r>
            <a:fld id="{D3AF1463-BCD3-453D-A647-4EB9079E0D65}" type="slidenum">
              <a:rPr lang="en-GB" smtClean="0">
                <a:solidFill>
                  <a:srgbClr val="CA005D"/>
                </a:solidFill>
                <a:latin typeface="+mj-lt"/>
              </a:rPr>
              <a:pPr>
                <a:defRPr/>
              </a:pPr>
              <a:t>11</a:t>
            </a:fld>
            <a:endParaRPr lang="en-GB" dirty="0">
              <a:solidFill>
                <a:srgbClr val="CA005D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836" y="1436781"/>
            <a:ext cx="901365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2200" dirty="0">
                <a:solidFill>
                  <a:srgbClr val="003745"/>
                </a:solidFill>
              </a:rPr>
              <a:t>Concerns about</a:t>
            </a:r>
            <a:r>
              <a:rPr lang="en-GB" sz="2200" dirty="0" smtClean="0">
                <a:solidFill>
                  <a:srgbClr val="003745"/>
                </a:solidFill>
              </a:rPr>
              <a:t>:</a:t>
            </a:r>
          </a:p>
          <a:p>
            <a:pPr algn="l">
              <a:defRPr/>
            </a:pPr>
            <a:r>
              <a:rPr lang="en-GB" sz="1000" dirty="0">
                <a:solidFill>
                  <a:srgbClr val="003745"/>
                </a:solidFill>
              </a:rPr>
              <a:t/>
            </a:r>
            <a:br>
              <a:rPr lang="en-GB" sz="1000" dirty="0">
                <a:solidFill>
                  <a:srgbClr val="003745"/>
                </a:solidFill>
              </a:rPr>
            </a:br>
            <a:r>
              <a:rPr lang="en-GB" sz="2200" dirty="0" smtClean="0">
                <a:solidFill>
                  <a:srgbClr val="003745"/>
                </a:solidFill>
              </a:rPr>
              <a:t>-    Impact </a:t>
            </a:r>
            <a:r>
              <a:rPr lang="en-GB" sz="2200" dirty="0">
                <a:solidFill>
                  <a:srgbClr val="003745"/>
                </a:solidFill>
              </a:rPr>
              <a:t>on existing </a:t>
            </a:r>
            <a:r>
              <a:rPr lang="en-GB" sz="2200" dirty="0" smtClean="0">
                <a:solidFill>
                  <a:srgbClr val="003745"/>
                </a:solidFill>
              </a:rPr>
              <a:t>case</a:t>
            </a:r>
            <a:endParaRPr lang="en-GB" sz="2200" dirty="0">
              <a:solidFill>
                <a:srgbClr val="003745"/>
              </a:solidFill>
            </a:endParaRPr>
          </a:p>
          <a:p>
            <a:pPr marL="342900" indent="-342900" algn="l">
              <a:buFontTx/>
              <a:buChar char="-"/>
              <a:defRPr/>
            </a:pPr>
            <a:r>
              <a:rPr lang="en-GB" sz="2200" dirty="0" smtClean="0">
                <a:solidFill>
                  <a:srgbClr val="003745"/>
                </a:solidFill>
              </a:rPr>
              <a:t>Impact </a:t>
            </a:r>
            <a:r>
              <a:rPr lang="en-GB" sz="2200" dirty="0">
                <a:solidFill>
                  <a:srgbClr val="003745"/>
                </a:solidFill>
              </a:rPr>
              <a:t>on </a:t>
            </a:r>
            <a:r>
              <a:rPr lang="en-GB" sz="2200" dirty="0" smtClean="0">
                <a:solidFill>
                  <a:srgbClr val="003745"/>
                </a:solidFill>
              </a:rPr>
              <a:t>relationship</a:t>
            </a:r>
            <a:endParaRPr lang="en-GB" sz="2200" dirty="0">
              <a:solidFill>
                <a:srgbClr val="003745"/>
              </a:solidFill>
            </a:endParaRPr>
          </a:p>
          <a:p>
            <a:pPr marL="342900" indent="-342900" algn="l">
              <a:buFontTx/>
              <a:buChar char="-"/>
              <a:defRPr/>
            </a:pPr>
            <a:r>
              <a:rPr lang="en-GB" sz="2200" dirty="0" smtClean="0">
                <a:solidFill>
                  <a:srgbClr val="003745"/>
                </a:solidFill>
              </a:rPr>
              <a:t>Is </a:t>
            </a:r>
            <a:r>
              <a:rPr lang="en-GB" sz="2200" dirty="0">
                <a:solidFill>
                  <a:srgbClr val="003745"/>
                </a:solidFill>
              </a:rPr>
              <a:t>it worth complaining about a </a:t>
            </a:r>
            <a:r>
              <a:rPr lang="en-GB" sz="2200" dirty="0" smtClean="0">
                <a:solidFill>
                  <a:srgbClr val="003745"/>
                </a:solidFill>
              </a:rPr>
              <a:t>lawyer</a:t>
            </a:r>
            <a:endParaRPr lang="en-GB" sz="2200" dirty="0">
              <a:solidFill>
                <a:srgbClr val="003745"/>
              </a:solidFill>
            </a:endParaRPr>
          </a:p>
          <a:p>
            <a:pPr marL="342900" indent="-342900" algn="l">
              <a:buFontTx/>
              <a:buChar char="-"/>
              <a:defRPr/>
            </a:pPr>
            <a:r>
              <a:rPr lang="en-GB" sz="2200" dirty="0" smtClean="0">
                <a:solidFill>
                  <a:srgbClr val="003745"/>
                </a:solidFill>
              </a:rPr>
              <a:t>How </a:t>
            </a:r>
            <a:r>
              <a:rPr lang="en-GB" sz="2200" dirty="0">
                <a:solidFill>
                  <a:srgbClr val="003745"/>
                </a:solidFill>
              </a:rPr>
              <a:t>to </a:t>
            </a:r>
            <a:r>
              <a:rPr lang="en-GB" sz="2200" dirty="0" smtClean="0">
                <a:solidFill>
                  <a:srgbClr val="003745"/>
                </a:solidFill>
              </a:rPr>
              <a:t>complain</a:t>
            </a:r>
            <a:endParaRPr lang="en-GB" sz="2200" i="1" dirty="0">
              <a:solidFill>
                <a:srgbClr val="003745"/>
              </a:solidFill>
            </a:endParaRPr>
          </a:p>
          <a:p>
            <a:pPr algn="l">
              <a:defRPr/>
            </a:pPr>
            <a:endParaRPr lang="en-GB" sz="2200" i="1" dirty="0">
              <a:solidFill>
                <a:srgbClr val="003745"/>
              </a:solidFill>
            </a:endParaRPr>
          </a:p>
          <a:p>
            <a:pPr algn="l">
              <a:defRPr/>
            </a:pPr>
            <a:r>
              <a:rPr lang="en-GB" sz="2200" dirty="0" smtClean="0">
                <a:solidFill>
                  <a:srgbClr val="003745"/>
                </a:solidFill>
              </a:rPr>
              <a:t>So</a:t>
            </a:r>
            <a:r>
              <a:rPr lang="en-GB" sz="2200" dirty="0">
                <a:solidFill>
                  <a:srgbClr val="003745"/>
                </a:solidFill>
              </a:rPr>
              <a:t>…. if you were a consumer</a:t>
            </a:r>
            <a:r>
              <a:rPr lang="en-GB" sz="2200" dirty="0" smtClean="0">
                <a:solidFill>
                  <a:srgbClr val="003745"/>
                </a:solidFill>
              </a:rPr>
              <a:t>:</a:t>
            </a:r>
          </a:p>
          <a:p>
            <a:pPr algn="l">
              <a:defRPr/>
            </a:pPr>
            <a:r>
              <a:rPr lang="en-GB" sz="1000" dirty="0">
                <a:solidFill>
                  <a:srgbClr val="003745"/>
                </a:solidFill>
              </a:rPr>
              <a:t/>
            </a:r>
            <a:br>
              <a:rPr lang="en-GB" sz="1000" dirty="0">
                <a:solidFill>
                  <a:srgbClr val="003745"/>
                </a:solidFill>
              </a:rPr>
            </a:br>
            <a:r>
              <a:rPr lang="en-GB" sz="2200" dirty="0" smtClean="0">
                <a:solidFill>
                  <a:srgbClr val="003745"/>
                </a:solidFill>
              </a:rPr>
              <a:t>-   Would </a:t>
            </a:r>
            <a:r>
              <a:rPr lang="en-GB" sz="2200" dirty="0">
                <a:solidFill>
                  <a:srgbClr val="003745"/>
                </a:solidFill>
              </a:rPr>
              <a:t>you know your firm had a complaints handling </a:t>
            </a:r>
            <a:r>
              <a:rPr lang="en-GB" sz="2200" dirty="0" smtClean="0">
                <a:solidFill>
                  <a:srgbClr val="003745"/>
                </a:solidFill>
              </a:rPr>
              <a:t>   procedure?</a:t>
            </a:r>
            <a:r>
              <a:rPr lang="en-GB" sz="2200" dirty="0">
                <a:solidFill>
                  <a:srgbClr val="003745"/>
                </a:solidFill>
              </a:rPr>
              <a:t/>
            </a:r>
            <a:br>
              <a:rPr lang="en-GB" sz="2200" dirty="0">
                <a:solidFill>
                  <a:srgbClr val="003745"/>
                </a:solidFill>
              </a:rPr>
            </a:br>
            <a:r>
              <a:rPr lang="en-GB" sz="2200" dirty="0" smtClean="0">
                <a:solidFill>
                  <a:srgbClr val="003745"/>
                </a:solidFill>
              </a:rPr>
              <a:t>-   </a:t>
            </a:r>
            <a:r>
              <a:rPr lang="en-GB" sz="2200" dirty="0">
                <a:solidFill>
                  <a:srgbClr val="003745"/>
                </a:solidFill>
              </a:rPr>
              <a:t>How easy would it be to find</a:t>
            </a:r>
            <a:r>
              <a:rPr lang="en-GB" sz="2200" dirty="0" smtClean="0">
                <a:solidFill>
                  <a:srgbClr val="003745"/>
                </a:solidFill>
              </a:rPr>
              <a:t>?</a:t>
            </a:r>
            <a:r>
              <a:rPr lang="en-GB" sz="2200" dirty="0">
                <a:solidFill>
                  <a:srgbClr val="003745"/>
                </a:solidFill>
              </a:rPr>
              <a:t/>
            </a:r>
            <a:br>
              <a:rPr lang="en-GB" sz="2200" dirty="0">
                <a:solidFill>
                  <a:srgbClr val="003745"/>
                </a:solidFill>
              </a:rPr>
            </a:br>
            <a:r>
              <a:rPr lang="en-GB" sz="2200" dirty="0" smtClean="0">
                <a:solidFill>
                  <a:srgbClr val="003745"/>
                </a:solidFill>
              </a:rPr>
              <a:t>-   </a:t>
            </a:r>
            <a:r>
              <a:rPr lang="en-GB" sz="2200" dirty="0">
                <a:solidFill>
                  <a:srgbClr val="003745"/>
                </a:solidFill>
              </a:rPr>
              <a:t>If you phoned reception, how would they respond to the complaint? </a:t>
            </a:r>
            <a:br>
              <a:rPr lang="en-GB" sz="2200" dirty="0">
                <a:solidFill>
                  <a:srgbClr val="003745"/>
                </a:solidFill>
              </a:rPr>
            </a:br>
            <a:r>
              <a:rPr lang="en-GB" sz="2200" dirty="0" smtClean="0">
                <a:solidFill>
                  <a:srgbClr val="003745"/>
                </a:solidFill>
              </a:rPr>
              <a:t>-   </a:t>
            </a:r>
            <a:r>
              <a:rPr lang="en-GB" sz="2200" dirty="0">
                <a:solidFill>
                  <a:srgbClr val="003745"/>
                </a:solidFill>
              </a:rPr>
              <a:t>Would you think your firms procedure was too complex? </a:t>
            </a:r>
            <a:br>
              <a:rPr lang="en-GB" sz="2200" dirty="0">
                <a:solidFill>
                  <a:srgbClr val="003745"/>
                </a:solidFill>
              </a:rPr>
            </a:br>
            <a:r>
              <a:rPr lang="en-GB" sz="2200" dirty="0" smtClean="0">
                <a:solidFill>
                  <a:srgbClr val="003745"/>
                </a:solidFill>
              </a:rPr>
              <a:t>-   </a:t>
            </a:r>
            <a:r>
              <a:rPr lang="en-GB" sz="2200" dirty="0">
                <a:solidFill>
                  <a:srgbClr val="003745"/>
                </a:solidFill>
              </a:rPr>
              <a:t>Does your procedure encourage consumers to raise concerns?</a:t>
            </a:r>
            <a:endParaRPr lang="en-GB" altLang="en-US" sz="2200" dirty="0">
              <a:solidFill>
                <a:srgbClr val="003745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42239" y="145626"/>
          <a:ext cx="6775919" cy="1010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75919"/>
              </a:tblGrid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3745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37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 smtClean="0">
                          <a:solidFill>
                            <a:srgbClr val="003745"/>
                          </a:solidFill>
                          <a:latin typeface="Arial" pitchFamily="34" charset="0"/>
                          <a:cs typeface="Arial" pitchFamily="34" charset="0"/>
                        </a:rPr>
                        <a:t>From a consumer perspective</a:t>
                      </a:r>
                      <a:endParaRPr lang="en-GB" sz="3600" dirty="0">
                        <a:solidFill>
                          <a:srgbClr val="003745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37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498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                               </a:t>
            </a:r>
            <a:fld id="{D3AF1463-BCD3-453D-A647-4EB9079E0D65}" type="slidenum">
              <a:rPr lang="en-GB" smtClean="0">
                <a:solidFill>
                  <a:srgbClr val="CA005D"/>
                </a:solidFill>
                <a:latin typeface="+mj-lt"/>
              </a:rPr>
              <a:pPr>
                <a:defRPr/>
              </a:pPr>
              <a:t>12</a:t>
            </a:fld>
            <a:endParaRPr lang="en-GB" dirty="0">
              <a:solidFill>
                <a:srgbClr val="CA005D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836" y="1436781"/>
            <a:ext cx="901365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2400" dirty="0">
                <a:solidFill>
                  <a:srgbClr val="003745"/>
                </a:solidFill>
              </a:rPr>
              <a:t>Would you recognise a complaint? </a:t>
            </a:r>
            <a:endParaRPr lang="en-GB" sz="2400" dirty="0" smtClean="0">
              <a:solidFill>
                <a:srgbClr val="003745"/>
              </a:solidFill>
            </a:endParaRPr>
          </a:p>
          <a:p>
            <a:pPr algn="l">
              <a:defRPr/>
            </a:pPr>
            <a:r>
              <a:rPr lang="en-GB" sz="1000" dirty="0"/>
              <a:t/>
            </a:r>
            <a:br>
              <a:rPr lang="en-GB" sz="1000" dirty="0"/>
            </a:br>
            <a:r>
              <a:rPr lang="en-GB" sz="2400" b="1" i="1" dirty="0">
                <a:solidFill>
                  <a:srgbClr val="CA005D"/>
                </a:solidFill>
              </a:rPr>
              <a:t>“Expression of Dissatisfaction” </a:t>
            </a:r>
            <a:r>
              <a:rPr lang="en-GB" sz="2400" dirty="0">
                <a:solidFill>
                  <a:srgbClr val="003745"/>
                </a:solidFill>
              </a:rPr>
              <a:t>(Scheme Rules s1.6) 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>
                <a:solidFill>
                  <a:srgbClr val="003745"/>
                </a:solidFill>
              </a:rPr>
              <a:t>Is it clear how to respond? </a:t>
            </a:r>
            <a:endParaRPr lang="en-GB" sz="2400" dirty="0" smtClean="0">
              <a:solidFill>
                <a:srgbClr val="003745"/>
              </a:solidFill>
            </a:endParaRPr>
          </a:p>
          <a:p>
            <a:pPr algn="l">
              <a:defRPr/>
            </a:pPr>
            <a:r>
              <a:rPr lang="en-GB" sz="1000" dirty="0">
                <a:solidFill>
                  <a:srgbClr val="003745"/>
                </a:solidFill>
              </a:rPr>
              <a:t/>
            </a:r>
            <a:br>
              <a:rPr lang="en-GB" sz="1000" dirty="0">
                <a:solidFill>
                  <a:srgbClr val="003745"/>
                </a:solidFill>
              </a:rPr>
            </a:br>
            <a:r>
              <a:rPr lang="en-GB" sz="2400" dirty="0" smtClean="0">
                <a:solidFill>
                  <a:srgbClr val="003745"/>
                </a:solidFill>
              </a:rPr>
              <a:t>- </a:t>
            </a:r>
            <a:r>
              <a:rPr lang="en-GB" sz="2400" dirty="0">
                <a:solidFill>
                  <a:srgbClr val="003745"/>
                </a:solidFill>
              </a:rPr>
              <a:t>What issues can lawyers deal with themselves?</a:t>
            </a:r>
            <a:br>
              <a:rPr lang="en-GB" sz="2400" dirty="0">
                <a:solidFill>
                  <a:srgbClr val="003745"/>
                </a:solidFill>
              </a:rPr>
            </a:br>
            <a:r>
              <a:rPr lang="en-GB" sz="2400" dirty="0" smtClean="0">
                <a:solidFill>
                  <a:srgbClr val="003745"/>
                </a:solidFill>
              </a:rPr>
              <a:t>- </a:t>
            </a:r>
            <a:r>
              <a:rPr lang="en-GB" sz="2400" dirty="0">
                <a:solidFill>
                  <a:srgbClr val="003745"/>
                </a:solidFill>
              </a:rPr>
              <a:t>When should they escalate issues or start the formal complaints </a:t>
            </a:r>
            <a:r>
              <a:rPr lang="en-GB" sz="2400" dirty="0" smtClean="0">
                <a:solidFill>
                  <a:srgbClr val="003745"/>
                </a:solidFill>
              </a:rPr>
              <a:t>    process</a:t>
            </a:r>
            <a:r>
              <a:rPr lang="en-GB" sz="2400" dirty="0">
                <a:solidFill>
                  <a:srgbClr val="003745"/>
                </a:solidFill>
              </a:rPr>
              <a:t>?</a:t>
            </a:r>
            <a:br>
              <a:rPr lang="en-GB" sz="2400" dirty="0">
                <a:solidFill>
                  <a:srgbClr val="003745"/>
                </a:solidFill>
              </a:rPr>
            </a:br>
            <a:r>
              <a:rPr lang="en-GB" sz="2400" dirty="0" smtClean="0">
                <a:solidFill>
                  <a:srgbClr val="003745"/>
                </a:solidFill>
              </a:rPr>
              <a:t>- </a:t>
            </a:r>
            <a:r>
              <a:rPr lang="en-GB" sz="2400" dirty="0">
                <a:solidFill>
                  <a:srgbClr val="003745"/>
                </a:solidFill>
              </a:rPr>
              <a:t>Is there help with challenging situations?</a:t>
            </a:r>
            <a:br>
              <a:rPr lang="en-GB" sz="2400" dirty="0">
                <a:solidFill>
                  <a:srgbClr val="003745"/>
                </a:solidFill>
              </a:rPr>
            </a:br>
            <a:r>
              <a:rPr lang="en-GB" sz="2400" dirty="0" smtClean="0">
                <a:solidFill>
                  <a:srgbClr val="003745"/>
                </a:solidFill>
              </a:rPr>
              <a:t>- </a:t>
            </a:r>
            <a:r>
              <a:rPr lang="en-GB" sz="2400" dirty="0">
                <a:solidFill>
                  <a:srgbClr val="003745"/>
                </a:solidFill>
              </a:rPr>
              <a:t>Are there any early warning systems in place?</a:t>
            </a:r>
            <a:endParaRPr lang="en-GB" altLang="en-US" sz="2200" dirty="0">
              <a:solidFill>
                <a:srgbClr val="003745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42239" y="145626"/>
          <a:ext cx="6775919" cy="1010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75919"/>
              </a:tblGrid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3745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37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 smtClean="0">
                          <a:solidFill>
                            <a:srgbClr val="003745"/>
                          </a:solidFill>
                          <a:latin typeface="Arial" pitchFamily="34" charset="0"/>
                          <a:cs typeface="Arial" pitchFamily="34" charset="0"/>
                        </a:rPr>
                        <a:t>From a lawyer perspective</a:t>
                      </a:r>
                      <a:endParaRPr lang="en-GB" sz="3600" dirty="0">
                        <a:solidFill>
                          <a:srgbClr val="003745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37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79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                               </a:t>
            </a:r>
            <a:fld id="{D3AF1463-BCD3-453D-A647-4EB9079E0D65}" type="slidenum">
              <a:rPr lang="en-GB" smtClean="0">
                <a:solidFill>
                  <a:srgbClr val="CA005D"/>
                </a:solidFill>
                <a:latin typeface="+mj-lt"/>
              </a:rPr>
              <a:pPr>
                <a:defRPr/>
              </a:pPr>
              <a:t>13</a:t>
            </a:fld>
            <a:endParaRPr lang="en-GB" dirty="0">
              <a:solidFill>
                <a:srgbClr val="CA005D"/>
              </a:solidFill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84480" y="263851"/>
          <a:ext cx="6647180" cy="1498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47180"/>
              </a:tblGrid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74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Best practice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37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400" dirty="0" smtClean="0">
                          <a:solidFill>
                            <a:srgbClr val="003745"/>
                          </a:solidFill>
                        </a:rPr>
                        <a:t>What does a good response look like?</a:t>
                      </a:r>
                      <a:endParaRPr lang="en-GB" sz="3400" b="0" dirty="0">
                        <a:ln>
                          <a:solidFill>
                            <a:srgbClr val="003745"/>
                          </a:solidFill>
                        </a:ln>
                        <a:solidFill>
                          <a:srgbClr val="003745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37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86759" y="1938953"/>
            <a:ext cx="85302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dirty="0" smtClean="0">
                <a:solidFill>
                  <a:srgbClr val="002D36"/>
                </a:solidFill>
              </a:rPr>
              <a:t>Tone and language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D36"/>
                </a:solidFill>
              </a:rPr>
              <a:t>Maintain a professional and courteous tone.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D36"/>
                </a:solidFill>
              </a:rPr>
              <a:t>Clear language, as little jargon as possible. </a:t>
            </a:r>
          </a:p>
          <a:p>
            <a:pPr algn="l"/>
            <a:endParaRPr lang="en-GB" sz="1000" dirty="0" smtClean="0">
              <a:solidFill>
                <a:srgbClr val="002D36"/>
              </a:solidFill>
            </a:endParaRPr>
          </a:p>
          <a:p>
            <a:pPr algn="l"/>
            <a:r>
              <a:rPr lang="en-GB" sz="1600" dirty="0" smtClean="0">
                <a:solidFill>
                  <a:srgbClr val="002D36"/>
                </a:solidFill>
              </a:rPr>
              <a:t>What are the issues?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D36"/>
                </a:solidFill>
              </a:rPr>
              <a:t>Be clear what issues you have considered.</a:t>
            </a:r>
          </a:p>
          <a:p>
            <a:pPr algn="l"/>
            <a:endParaRPr lang="en-GB" sz="1000" dirty="0">
              <a:solidFill>
                <a:srgbClr val="002D36"/>
              </a:solidFill>
            </a:endParaRPr>
          </a:p>
          <a:p>
            <a:pPr algn="l"/>
            <a:r>
              <a:rPr lang="en-GB" sz="1600" dirty="0" smtClean="0">
                <a:solidFill>
                  <a:srgbClr val="002D36"/>
                </a:solidFill>
              </a:rPr>
              <a:t>What are your conclusions?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D36"/>
                </a:solidFill>
              </a:rPr>
              <a:t>If you disagree with the customers views say so, and your reasons why.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D36"/>
                </a:solidFill>
              </a:rPr>
              <a:t>If you agree with any of the issues, acknowledge this, and explain why you agree.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D36"/>
                </a:solidFill>
              </a:rPr>
              <a:t>Remember that an apology is not an acknowledgement of liability (scheme rules 5.21)</a:t>
            </a:r>
          </a:p>
          <a:p>
            <a:pPr algn="l"/>
            <a:endParaRPr lang="en-GB" sz="1000" dirty="0">
              <a:solidFill>
                <a:srgbClr val="002D36"/>
              </a:solidFill>
            </a:endParaRPr>
          </a:p>
          <a:p>
            <a:pPr algn="l"/>
            <a:r>
              <a:rPr lang="en-GB" sz="1600" dirty="0" smtClean="0">
                <a:solidFill>
                  <a:srgbClr val="002D36"/>
                </a:solidFill>
              </a:rPr>
              <a:t>How do you intend to resolve the complaint?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D36"/>
                </a:solidFill>
              </a:rPr>
              <a:t>What can you do to resolve the complaint. </a:t>
            </a:r>
          </a:p>
          <a:p>
            <a:pPr algn="l"/>
            <a:endParaRPr lang="en-GB" sz="1000" dirty="0">
              <a:solidFill>
                <a:srgbClr val="002D36"/>
              </a:solidFill>
            </a:endParaRPr>
          </a:p>
          <a:p>
            <a:pPr algn="l"/>
            <a:r>
              <a:rPr lang="en-GB" sz="1600" dirty="0" smtClean="0">
                <a:solidFill>
                  <a:srgbClr val="002D36"/>
                </a:solidFill>
              </a:rPr>
              <a:t>Next steps: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D36"/>
                </a:solidFill>
              </a:rPr>
              <a:t>What are the options if the customer disagrees?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D36"/>
                </a:solidFill>
              </a:rPr>
              <a:t>If it is your final response, say so, and include full details for the Legal Ombudsman</a:t>
            </a:r>
          </a:p>
        </p:txBody>
      </p:sp>
    </p:spTree>
    <p:extLst>
      <p:ext uri="{BB962C8B-B14F-4D97-AF65-F5344CB8AC3E}">
        <p14:creationId xmlns:p14="http://schemas.microsoft.com/office/powerpoint/2010/main" val="363248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                               </a:t>
            </a:r>
            <a:fld id="{D3AF1463-BCD3-453D-A647-4EB9079E0D65}" type="slidenum">
              <a:rPr lang="en-GB" smtClean="0">
                <a:solidFill>
                  <a:srgbClr val="CA005D"/>
                </a:solidFill>
                <a:latin typeface="+mj-lt"/>
              </a:rPr>
              <a:pPr>
                <a:defRPr/>
              </a:pPr>
              <a:t>14</a:t>
            </a:fld>
            <a:endParaRPr lang="en-GB" dirty="0">
              <a:solidFill>
                <a:srgbClr val="CA005D"/>
              </a:solidFill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492895"/>
              </p:ext>
            </p:extLst>
          </p:nvPr>
        </p:nvGraphicFramePr>
        <p:xfrm>
          <a:off x="284480" y="263851"/>
          <a:ext cx="6647180" cy="98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47180"/>
              </a:tblGrid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3745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37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400" dirty="0" smtClean="0">
                          <a:solidFill>
                            <a:srgbClr val="003745"/>
                          </a:solidFill>
                        </a:rPr>
                        <a:t>Resources</a:t>
                      </a:r>
                      <a:endParaRPr lang="en-GB" sz="3400" b="0" dirty="0">
                        <a:ln>
                          <a:solidFill>
                            <a:srgbClr val="003745"/>
                          </a:solidFill>
                        </a:ln>
                        <a:solidFill>
                          <a:srgbClr val="003745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37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713" y="1201898"/>
            <a:ext cx="4896567" cy="3594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78892">
            <a:off x="5785327" y="1422452"/>
            <a:ext cx="4265089" cy="40781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86" y="3271575"/>
            <a:ext cx="4979324" cy="33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3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2237" y="145626"/>
          <a:ext cx="6465392" cy="1010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65392"/>
              </a:tblGrid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rgbClr val="003745"/>
                          </a:solidFill>
                        </a:rPr>
                        <a:t>Complaint handling</a:t>
                      </a:r>
                      <a:endParaRPr kumimoji="0" lang="en-GB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3745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37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 smtClean="0">
                          <a:solidFill>
                            <a:srgbClr val="003745"/>
                          </a:solidFill>
                          <a:latin typeface="Arial" pitchFamily="34" charset="0"/>
                          <a:cs typeface="Arial" pitchFamily="34" charset="0"/>
                        </a:rPr>
                        <a:t>Feeding back to the profession</a:t>
                      </a:r>
                      <a:endParaRPr lang="en-GB" sz="3600" dirty="0">
                        <a:solidFill>
                          <a:srgbClr val="003745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37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                                 </a:t>
            </a:r>
            <a:r>
              <a:rPr lang="en-GB" dirty="0" smtClean="0">
                <a:solidFill>
                  <a:srgbClr val="CA005D"/>
                </a:solidFill>
              </a:rPr>
              <a:t>9</a:t>
            </a:r>
            <a:endParaRPr lang="en-GB" dirty="0">
              <a:solidFill>
                <a:srgbClr val="CA005D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1426029"/>
            <a:ext cx="92070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 defTabSz="1152000">
              <a:buFont typeface="Arial" pitchFamily="34" charset="0"/>
              <a:buChar char="•"/>
            </a:pPr>
            <a:r>
              <a:rPr lang="en-GB" sz="2400" dirty="0" smtClean="0"/>
              <a:t> Attend our </a:t>
            </a:r>
            <a:r>
              <a:rPr lang="en-GB" sz="2400" dirty="0" smtClean="0">
                <a:solidFill>
                  <a:srgbClr val="CA005D"/>
                </a:solidFill>
              </a:rPr>
              <a:t>complaints handling course </a:t>
            </a:r>
            <a:r>
              <a:rPr lang="en-GB" sz="2400" dirty="0" smtClean="0"/>
              <a:t>– CPD accredited.</a:t>
            </a:r>
          </a:p>
          <a:p>
            <a:pPr lvl="1" algn="l" defTabSz="1152000">
              <a:buFont typeface="Arial" pitchFamily="34" charset="0"/>
              <a:buChar char="•"/>
            </a:pPr>
            <a:endParaRPr lang="en-GB" sz="2400" dirty="0" smtClean="0"/>
          </a:p>
          <a:p>
            <a:pPr lvl="1" algn="l" defTabSz="1152000">
              <a:buFont typeface="Arial" pitchFamily="34" charset="0"/>
              <a:buChar char="•"/>
            </a:pPr>
            <a:r>
              <a:rPr lang="en-GB" sz="2400" dirty="0" smtClean="0"/>
              <a:t> Visit our </a:t>
            </a:r>
            <a:r>
              <a:rPr lang="en-GB" sz="2400" dirty="0" smtClean="0">
                <a:solidFill>
                  <a:srgbClr val="CA005D"/>
                </a:solidFill>
              </a:rPr>
              <a:t>website</a:t>
            </a:r>
            <a:r>
              <a:rPr lang="en-GB" sz="2400" dirty="0" smtClean="0"/>
              <a:t> for News, Research, Decisions and a dedicated section for Lawyers</a:t>
            </a:r>
          </a:p>
          <a:p>
            <a:pPr lvl="1" algn="l" defTabSz="1152000">
              <a:buFont typeface="Arial" pitchFamily="34" charset="0"/>
              <a:buChar char="•"/>
            </a:pPr>
            <a:endParaRPr lang="en-GB" sz="2400" dirty="0" smtClean="0"/>
          </a:p>
          <a:p>
            <a:pPr lvl="1" algn="l" defTabSz="1152000"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CA005D"/>
                </a:solidFill>
              </a:rPr>
              <a:t>Publications</a:t>
            </a:r>
            <a:r>
              <a:rPr lang="en-GB" sz="2400" dirty="0" smtClean="0"/>
              <a:t> - Thematic reports, guidance and consultations </a:t>
            </a:r>
          </a:p>
          <a:p>
            <a:pPr lvl="1" algn="l" defTabSz="1152000">
              <a:buFont typeface="Arial" pitchFamily="34" charset="0"/>
              <a:buChar char="•"/>
            </a:pPr>
            <a:endParaRPr lang="en-GB" sz="2400" dirty="0" smtClean="0"/>
          </a:p>
          <a:p>
            <a:pPr lvl="1" algn="l" defTabSz="1152000"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dirty="0" err="1" smtClean="0">
                <a:solidFill>
                  <a:srgbClr val="CA005D"/>
                </a:solidFill>
              </a:rPr>
              <a:t>LeO</a:t>
            </a:r>
            <a:r>
              <a:rPr lang="en-GB" sz="2400" dirty="0" smtClean="0">
                <a:solidFill>
                  <a:srgbClr val="CA005D"/>
                </a:solidFill>
              </a:rPr>
              <a:t> news </a:t>
            </a:r>
            <a:r>
              <a:rPr lang="en-GB" sz="2400" dirty="0" smtClean="0"/>
              <a:t>– sign up to receive it through our website</a:t>
            </a:r>
          </a:p>
          <a:p>
            <a:pPr lvl="1" algn="l" defTabSz="1152000">
              <a:buFont typeface="Arial" pitchFamily="34" charset="0"/>
              <a:buChar char="•"/>
            </a:pPr>
            <a:endParaRPr lang="en-GB" sz="2400" dirty="0" smtClean="0"/>
          </a:p>
          <a:p>
            <a:pPr lvl="1" algn="l" defTabSz="1152000"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CA005D"/>
                </a:solidFill>
              </a:rPr>
              <a:t>Social media </a:t>
            </a:r>
            <a:r>
              <a:rPr lang="en-GB" sz="2400" dirty="0" smtClean="0"/>
              <a:t>– LinkedIn and Twitter @</a:t>
            </a:r>
            <a:r>
              <a:rPr lang="en-GB" sz="2400" dirty="0" err="1" smtClean="0"/>
              <a:t>Legal_Ombudsman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36848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ctrTitle"/>
          </p:nvPr>
        </p:nvSpPr>
        <p:spPr>
          <a:xfrm>
            <a:off x="76198" y="1431925"/>
            <a:ext cx="8569037" cy="2325688"/>
          </a:xfrm>
        </p:spPr>
        <p:txBody>
          <a:bodyPr anchor="t"/>
          <a:lstStyle/>
          <a:p>
            <a:r>
              <a:rPr lang="en-GB" sz="4000" dirty="0"/>
              <a:t>If you have any feedback or questions </a:t>
            </a:r>
            <a:r>
              <a:rPr lang="en-GB" sz="4000" dirty="0" smtClean="0"/>
              <a:t>please </a:t>
            </a:r>
            <a:r>
              <a:rPr lang="en-GB" sz="4000" dirty="0"/>
              <a:t>email </a:t>
            </a:r>
            <a:br>
              <a:rPr lang="en-GB" sz="4000" dirty="0"/>
            </a:br>
            <a:r>
              <a:rPr lang="en-GB" sz="4000"/>
              <a:t/>
            </a:r>
            <a:br>
              <a:rPr lang="en-GB" sz="4000"/>
            </a:br>
            <a:r>
              <a:rPr lang="en-GB" sz="3200" smtClean="0">
                <a:solidFill>
                  <a:srgbClr val="CA005D"/>
                </a:solidFill>
                <a:hlinkClick r:id="rId3"/>
              </a:rPr>
              <a:t>courses@legalombudsman.org.uk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endParaRPr lang="en-US" sz="32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600" y="1010655"/>
            <a:ext cx="4914900" cy="685800"/>
          </a:xfrm>
        </p:spPr>
        <p:txBody>
          <a:bodyPr anchor="t"/>
          <a:lstStyle/>
          <a:p>
            <a:pPr marL="0" indent="0"/>
            <a:r>
              <a:rPr lang="en-GB" dirty="0"/>
              <a:t>Feedback and </a:t>
            </a:r>
            <a:r>
              <a:rPr lang="en-GB" dirty="0" smtClean="0"/>
              <a:t>questions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11"/>
          <p:cNvSpPr>
            <a:spLocks noChangeArrowheads="1"/>
          </p:cNvSpPr>
          <p:nvPr/>
        </p:nvSpPr>
        <p:spPr bwMode="auto">
          <a:xfrm>
            <a:off x="5041124" y="2088618"/>
            <a:ext cx="2396314" cy="1484761"/>
          </a:xfrm>
          <a:prstGeom prst="homePlate">
            <a:avLst>
              <a:gd name="adj" fmla="val 18651"/>
            </a:avLst>
          </a:prstGeom>
          <a:solidFill>
            <a:srgbClr val="E5CDD1"/>
          </a:solidFill>
          <a:ln w="19050" algn="ctr">
            <a:solidFill>
              <a:srgbClr val="003745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Calibri" pitchFamily="34" charset="0"/>
              </a:rPr>
              <a:t>   </a:t>
            </a:r>
            <a:r>
              <a:rPr lang="en-GB" sz="1800" b="1" dirty="0" smtClean="0">
                <a:solidFill>
                  <a:srgbClr val="002D36"/>
                </a:solidFill>
                <a:cs typeface="Arial" pitchFamily="34" charset="0"/>
              </a:rPr>
              <a:t>Decision</a:t>
            </a:r>
            <a:endParaRPr lang="en-GB" sz="1800" b="1" dirty="0">
              <a:solidFill>
                <a:srgbClr val="002D36"/>
              </a:solidFill>
              <a:cs typeface="Arial" pitchFamily="34" charset="0"/>
            </a:endParaRPr>
          </a:p>
        </p:txBody>
      </p:sp>
      <p:sp>
        <p:nvSpPr>
          <p:cNvPr id="7" name="Pentagon 9"/>
          <p:cNvSpPr>
            <a:spLocks noChangeArrowheads="1"/>
          </p:cNvSpPr>
          <p:nvPr/>
        </p:nvSpPr>
        <p:spPr bwMode="auto">
          <a:xfrm>
            <a:off x="3056754" y="2088618"/>
            <a:ext cx="2573739" cy="1484761"/>
          </a:xfrm>
          <a:prstGeom prst="homePlate">
            <a:avLst>
              <a:gd name="adj" fmla="val 18649"/>
            </a:avLst>
          </a:prstGeom>
          <a:solidFill>
            <a:schemeClr val="tx1">
              <a:lumMod val="65000"/>
              <a:lumOff val="35000"/>
            </a:schemeClr>
          </a:solidFill>
          <a:ln w="19050" algn="ctr">
            <a:solidFill>
              <a:srgbClr val="003745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en-GB" sz="1800" b="1" dirty="0" smtClean="0">
                <a:solidFill>
                  <a:schemeClr val="bg1"/>
                </a:solidFill>
                <a:cs typeface="Arial" pitchFamily="34" charset="0"/>
              </a:rPr>
              <a:t>  Investigation</a:t>
            </a:r>
            <a:endParaRPr lang="en-GB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Pentagon 7"/>
          <p:cNvSpPr>
            <a:spLocks noChangeArrowheads="1"/>
          </p:cNvSpPr>
          <p:nvPr/>
        </p:nvSpPr>
        <p:spPr bwMode="auto">
          <a:xfrm>
            <a:off x="911725" y="2088618"/>
            <a:ext cx="2461966" cy="1484761"/>
          </a:xfrm>
          <a:prstGeom prst="homePlate">
            <a:avLst>
              <a:gd name="adj" fmla="val 18651"/>
            </a:avLst>
          </a:prstGeom>
          <a:solidFill>
            <a:srgbClr val="CA005D"/>
          </a:solidFill>
          <a:ln w="19050" algn="ctr">
            <a:solidFill>
              <a:srgbClr val="003745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 Assessment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84480" y="263851"/>
          <a:ext cx="6647180" cy="98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47180"/>
              </a:tblGrid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74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LeO Complaints Process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37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400" dirty="0" smtClean="0">
                          <a:solidFill>
                            <a:srgbClr val="003745"/>
                          </a:solidFill>
                        </a:rPr>
                        <a:t>Our business</a:t>
                      </a:r>
                      <a:r>
                        <a:rPr lang="en-GB" sz="3400" baseline="0" dirty="0" smtClean="0">
                          <a:solidFill>
                            <a:srgbClr val="003745"/>
                          </a:solidFill>
                        </a:rPr>
                        <a:t> process</a:t>
                      </a:r>
                      <a:endParaRPr lang="en-GB" sz="3400" b="0" dirty="0">
                        <a:ln>
                          <a:solidFill>
                            <a:srgbClr val="003745"/>
                          </a:solidFill>
                        </a:ln>
                        <a:solidFill>
                          <a:srgbClr val="003745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37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Footer Placeholder 8"/>
          <p:cNvSpPr txBox="1">
            <a:spLocks/>
          </p:cNvSpPr>
          <p:nvPr/>
        </p:nvSpPr>
        <p:spPr>
          <a:xfrm>
            <a:off x="7437438" y="6521450"/>
            <a:ext cx="2468562" cy="3365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                           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A005D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19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CA005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Pentagon 11"/>
          <p:cNvSpPr>
            <a:spLocks noChangeArrowheads="1"/>
          </p:cNvSpPr>
          <p:nvPr/>
        </p:nvSpPr>
        <p:spPr bwMode="auto">
          <a:xfrm>
            <a:off x="5041124" y="4114800"/>
            <a:ext cx="2396314" cy="1371600"/>
          </a:xfrm>
          <a:prstGeom prst="homePlate">
            <a:avLst>
              <a:gd name="adj" fmla="val 18651"/>
            </a:avLst>
          </a:prstGeom>
          <a:solidFill>
            <a:srgbClr val="E5CDD1">
              <a:alpha val="50000"/>
            </a:srgbClr>
          </a:solidFill>
          <a:ln w="19050" algn="ctr">
            <a:solidFill>
              <a:srgbClr val="003745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Calibri" pitchFamily="34" charset="0"/>
              </a:rPr>
              <a:t>   </a:t>
            </a:r>
            <a:r>
              <a:rPr lang="en-GB" sz="1800" b="1" dirty="0" smtClean="0">
                <a:solidFill>
                  <a:srgbClr val="002D36"/>
                </a:solidFill>
                <a:cs typeface="Arial" pitchFamily="34" charset="0"/>
              </a:rPr>
              <a:t>7,440 </a:t>
            </a:r>
          </a:p>
          <a:p>
            <a:pPr algn="ctr"/>
            <a:r>
              <a:rPr lang="en-GB" sz="1800" b="1" dirty="0" smtClean="0">
                <a:solidFill>
                  <a:srgbClr val="002D36"/>
                </a:solidFill>
                <a:cs typeface="Arial" pitchFamily="34" charset="0"/>
              </a:rPr>
              <a:t>resolved</a:t>
            </a:r>
            <a:endParaRPr lang="en-GB" sz="1800" b="1" dirty="0">
              <a:solidFill>
                <a:srgbClr val="002D36"/>
              </a:solidFill>
              <a:cs typeface="Arial" pitchFamily="34" charset="0"/>
            </a:endParaRPr>
          </a:p>
        </p:txBody>
      </p:sp>
      <p:sp>
        <p:nvSpPr>
          <p:cNvPr id="10" name="Pentagon 9"/>
          <p:cNvSpPr>
            <a:spLocks noChangeArrowheads="1"/>
          </p:cNvSpPr>
          <p:nvPr/>
        </p:nvSpPr>
        <p:spPr bwMode="auto">
          <a:xfrm>
            <a:off x="3056754" y="4114800"/>
            <a:ext cx="2573739" cy="1371600"/>
          </a:xfrm>
          <a:prstGeom prst="homePlate">
            <a:avLst>
              <a:gd name="adj" fmla="val 18649"/>
            </a:avLst>
          </a:prstGeom>
          <a:solidFill>
            <a:schemeClr val="tx1">
              <a:lumMod val="65000"/>
              <a:lumOff val="35000"/>
              <a:alpha val="50000"/>
            </a:schemeClr>
          </a:solidFill>
          <a:ln w="19050" algn="ctr">
            <a:solidFill>
              <a:srgbClr val="003745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en-GB" sz="1800" b="1" dirty="0" smtClean="0">
                <a:solidFill>
                  <a:schemeClr val="bg1"/>
                </a:solidFill>
                <a:cs typeface="Arial" pitchFamily="34" charset="0"/>
              </a:rPr>
              <a:t>  7,635 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cs typeface="Arial" pitchFamily="34" charset="0"/>
              </a:rPr>
              <a:t>investigated</a:t>
            </a:r>
            <a:endParaRPr lang="en-GB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Pentagon 10"/>
          <p:cNvSpPr>
            <a:spLocks noChangeArrowheads="1"/>
          </p:cNvSpPr>
          <p:nvPr/>
        </p:nvSpPr>
        <p:spPr bwMode="auto">
          <a:xfrm>
            <a:off x="911725" y="4114800"/>
            <a:ext cx="2461966" cy="1371600"/>
          </a:xfrm>
          <a:prstGeom prst="homePlate">
            <a:avLst>
              <a:gd name="adj" fmla="val 18651"/>
            </a:avLst>
          </a:prstGeom>
          <a:solidFill>
            <a:schemeClr val="accent1">
              <a:alpha val="50000"/>
            </a:schemeClr>
          </a:solidFill>
          <a:ln w="19050" algn="ctr">
            <a:solidFill>
              <a:srgbClr val="003745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 60,000 contacts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+mn-lt"/>
                <a:cs typeface="Arial" pitchFamily="34" charset="0"/>
                <a:sym typeface="Wingdings" panose="05000000000000000000" pitchFamily="2" charset="2"/>
              </a:rPr>
              <a:t> 18,000 complaints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343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42239" y="145626"/>
          <a:ext cx="6766561" cy="1010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66561"/>
              </a:tblGrid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3745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37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 smtClean="0">
                          <a:solidFill>
                            <a:srgbClr val="003745"/>
                          </a:solidFill>
                          <a:latin typeface="Arial" pitchFamily="34" charset="0"/>
                          <a:cs typeface="Arial" pitchFamily="34" charset="0"/>
                        </a:rPr>
                        <a:t>Client care - Top 5 Areas</a:t>
                      </a:r>
                      <a:r>
                        <a:rPr lang="en-GB" sz="3600" baseline="0" dirty="0" smtClean="0">
                          <a:solidFill>
                            <a:srgbClr val="003745"/>
                          </a:solidFill>
                          <a:latin typeface="Arial" pitchFamily="34" charset="0"/>
                          <a:cs typeface="Arial" pitchFamily="34" charset="0"/>
                        </a:rPr>
                        <a:t> of Law</a:t>
                      </a:r>
                      <a:endParaRPr lang="en-GB" sz="3600" dirty="0">
                        <a:solidFill>
                          <a:srgbClr val="003745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37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                                 </a:t>
            </a:r>
            <a:r>
              <a:rPr lang="en-GB" dirty="0">
                <a:solidFill>
                  <a:srgbClr val="CA005D"/>
                </a:solidFill>
                <a:latin typeface="+mj-lt"/>
              </a:rPr>
              <a:t>3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340954" y="1387363"/>
          <a:ext cx="8983350" cy="497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35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832294"/>
              </p:ext>
            </p:extLst>
          </p:nvPr>
        </p:nvGraphicFramePr>
        <p:xfrm>
          <a:off x="142239" y="145626"/>
          <a:ext cx="5572761" cy="1010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72761"/>
              </a:tblGrid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3745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37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 smtClean="0">
                          <a:solidFill>
                            <a:srgbClr val="003745"/>
                          </a:solidFill>
                          <a:latin typeface="Arial" pitchFamily="34" charset="0"/>
                          <a:cs typeface="Arial" pitchFamily="34" charset="0"/>
                        </a:rPr>
                        <a:t>Complaint types 2015/16</a:t>
                      </a:r>
                      <a:endParaRPr lang="en-GB" sz="3600" dirty="0">
                        <a:solidFill>
                          <a:srgbClr val="003745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37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                                 </a:t>
            </a:r>
            <a:r>
              <a:rPr lang="en-GB" dirty="0">
                <a:solidFill>
                  <a:srgbClr val="CA005D"/>
                </a:solidFill>
                <a:latin typeface="+mj-lt"/>
              </a:rPr>
              <a:t>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992031"/>
              </p:ext>
            </p:extLst>
          </p:nvPr>
        </p:nvGraphicFramePr>
        <p:xfrm>
          <a:off x="730250" y="1924050"/>
          <a:ext cx="8013700" cy="2930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694"/>
                <a:gridCol w="1038019"/>
                <a:gridCol w="1029826"/>
                <a:gridCol w="1313915"/>
                <a:gridCol w="1393651"/>
                <a:gridCol w="1494595"/>
              </a:tblGrid>
              <a:tr h="800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94" marR="80094" marT="40047" marB="400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Delay / failure to progress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94" marR="80094" marT="40047" marB="400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Costs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94" marR="80094" marT="40047" marB="400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Failure to </a:t>
                      </a:r>
                      <a:r>
                        <a:rPr lang="en-GB" sz="1600" dirty="0" smtClean="0">
                          <a:effectLst/>
                        </a:rPr>
                        <a:t>advise</a:t>
                      </a:r>
                    </a:p>
                  </a:txBody>
                  <a:tcPr marL="80094" marR="80094" marT="40047" marB="400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Failure to follow instructions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94" marR="80094" marT="40047" marB="400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Failure to communicate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94" marR="80094" marT="40047" marB="40047"/>
                </a:tc>
              </a:tr>
              <a:tr h="388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3745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Residential conveyancing</a:t>
                      </a:r>
                      <a:endParaRPr lang="en-GB" sz="2000" dirty="0">
                        <a:solidFill>
                          <a:srgbClr val="00374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94" marR="80094" marT="40047" marB="400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3745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n-GB" sz="2000" dirty="0">
                        <a:solidFill>
                          <a:srgbClr val="00374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94" marR="80094" marT="40047" marB="400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3745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11%</a:t>
                      </a:r>
                      <a:endParaRPr lang="en-GB" sz="2000" dirty="0">
                        <a:solidFill>
                          <a:srgbClr val="00374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94" marR="80094" marT="40047" marB="400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000" dirty="0" smtClean="0">
                          <a:solidFill>
                            <a:srgbClr val="003745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24%</a:t>
                      </a:r>
                      <a:endParaRPr lang="en-GB" sz="2000" dirty="0">
                        <a:solidFill>
                          <a:srgbClr val="003745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0094" marR="80094" marT="40047" marB="400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3745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17%</a:t>
                      </a:r>
                      <a:endParaRPr lang="en-GB" sz="2000" dirty="0">
                        <a:solidFill>
                          <a:srgbClr val="00374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94" marR="80094" marT="40047" marB="400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000" dirty="0" smtClean="0">
                          <a:solidFill>
                            <a:srgbClr val="003745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16%</a:t>
                      </a:r>
                      <a:endParaRPr lang="en-GB" sz="2000" dirty="0">
                        <a:solidFill>
                          <a:srgbClr val="003745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0094" marR="80094" marT="40047" marB="40047"/>
                </a:tc>
              </a:tr>
              <a:tr h="468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3745"/>
                          </a:solidFill>
                          <a:effectLst/>
                          <a:latin typeface="+mn-lt"/>
                        </a:rPr>
                        <a:t>Wills and probate</a:t>
                      </a:r>
                      <a:endParaRPr lang="en-GB" sz="2000" dirty="0">
                        <a:solidFill>
                          <a:srgbClr val="00374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94" marR="80094" marT="40047" marB="400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000" dirty="0" smtClean="0">
                          <a:solidFill>
                            <a:srgbClr val="003745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23%</a:t>
                      </a:r>
                      <a:endParaRPr lang="en-GB" sz="2000" dirty="0">
                        <a:solidFill>
                          <a:srgbClr val="003745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0094" marR="80094" marT="40047" marB="400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000" dirty="0" smtClean="0">
                          <a:solidFill>
                            <a:srgbClr val="003745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19%</a:t>
                      </a:r>
                      <a:endParaRPr lang="en-GB" sz="2000" dirty="0">
                        <a:solidFill>
                          <a:srgbClr val="003745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0094" marR="80094" marT="40047" marB="400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000" dirty="0" smtClean="0">
                          <a:solidFill>
                            <a:srgbClr val="003745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12%</a:t>
                      </a:r>
                      <a:endParaRPr lang="en-GB" sz="2000" dirty="0">
                        <a:solidFill>
                          <a:srgbClr val="003745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0094" marR="80094" marT="40047" marB="400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000" dirty="0" smtClean="0">
                          <a:solidFill>
                            <a:srgbClr val="003745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14%</a:t>
                      </a:r>
                      <a:endParaRPr lang="en-GB" sz="2000" dirty="0">
                        <a:solidFill>
                          <a:srgbClr val="003745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0094" marR="80094" marT="40047" marB="400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000" dirty="0" smtClean="0">
                          <a:solidFill>
                            <a:srgbClr val="003745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17%</a:t>
                      </a:r>
                      <a:endParaRPr lang="en-GB" sz="2000" dirty="0">
                        <a:solidFill>
                          <a:srgbClr val="003745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0094" marR="80094" marT="40047" marB="40047"/>
                </a:tc>
              </a:tr>
              <a:tr h="6636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3745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Family</a:t>
                      </a:r>
                      <a:endParaRPr lang="en-GB" sz="2000" dirty="0">
                        <a:solidFill>
                          <a:srgbClr val="00374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94" marR="80094" marT="40047" marB="400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3745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17%</a:t>
                      </a:r>
                      <a:endParaRPr lang="en-GB" sz="2000" dirty="0">
                        <a:solidFill>
                          <a:srgbClr val="00374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94" marR="80094" marT="40047" marB="400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3745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28%</a:t>
                      </a:r>
                      <a:endParaRPr lang="en-GB" sz="2000" dirty="0">
                        <a:solidFill>
                          <a:srgbClr val="00374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94" marR="80094" marT="40047" marB="40047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3745"/>
                          </a:solidFill>
                        </a:rPr>
                        <a:t>17%</a:t>
                      </a:r>
                      <a:endParaRPr lang="en-GB" dirty="0">
                        <a:solidFill>
                          <a:srgbClr val="003745"/>
                        </a:solidFill>
                      </a:endParaRPr>
                    </a:p>
                  </a:txBody>
                  <a:tcPr marL="80094" marR="80094" marT="40047" marB="40047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3745"/>
                          </a:solidFill>
                        </a:rPr>
                        <a:t>16%</a:t>
                      </a:r>
                      <a:endParaRPr lang="en-GB" dirty="0">
                        <a:solidFill>
                          <a:srgbClr val="003745"/>
                        </a:solidFill>
                      </a:endParaRPr>
                    </a:p>
                  </a:txBody>
                  <a:tcPr marL="80094" marR="80094" marT="40047" marB="400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000" dirty="0" smtClean="0">
                          <a:solidFill>
                            <a:srgbClr val="003745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13%</a:t>
                      </a:r>
                      <a:endParaRPr lang="en-GB" sz="2000" dirty="0">
                        <a:solidFill>
                          <a:srgbClr val="003745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0094" marR="80094" marT="40047" marB="4004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                               </a:t>
            </a:r>
            <a:fld id="{D3AF1463-BCD3-453D-A647-4EB9079E0D65}" type="slidenum">
              <a:rPr lang="en-GB" smtClean="0">
                <a:solidFill>
                  <a:srgbClr val="CA005D"/>
                </a:solidFill>
                <a:latin typeface="+mj-lt"/>
              </a:rPr>
              <a:pPr>
                <a:defRPr/>
              </a:pPr>
              <a:t>5</a:t>
            </a:fld>
            <a:endParaRPr lang="en-GB" dirty="0">
              <a:solidFill>
                <a:srgbClr val="CA005D"/>
              </a:solidFill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241306"/>
              </p:ext>
            </p:extLst>
          </p:nvPr>
        </p:nvGraphicFramePr>
        <p:xfrm>
          <a:off x="258279" y="202386"/>
          <a:ext cx="6558157" cy="1010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558157"/>
              </a:tblGrid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3745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37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>
                          <a:solidFill>
                            <a:srgbClr val="003745"/>
                          </a:solidFill>
                          <a:latin typeface="Arial" pitchFamily="34" charset="0"/>
                          <a:cs typeface="Arial" pitchFamily="34" charset="0"/>
                        </a:rPr>
                        <a:t>Common conveyancing</a:t>
                      </a:r>
                      <a:r>
                        <a:rPr lang="en-GB" sz="3200" baseline="0" dirty="0" smtClean="0">
                          <a:solidFill>
                            <a:srgbClr val="003745"/>
                          </a:solidFill>
                          <a:latin typeface="+mn-lt"/>
                          <a:cs typeface="+mn-cs"/>
                        </a:rPr>
                        <a:t> </a:t>
                      </a:r>
                      <a:r>
                        <a:rPr lang="en-GB" sz="3200" dirty="0" smtClean="0">
                          <a:solidFill>
                            <a:srgbClr val="003745"/>
                          </a:solidFill>
                          <a:latin typeface="Arial" pitchFamily="34" charset="0"/>
                          <a:cs typeface="Arial" pitchFamily="34" charset="0"/>
                        </a:rPr>
                        <a:t>complaints</a:t>
                      </a:r>
                      <a:r>
                        <a:rPr lang="en-GB" sz="3600" dirty="0" smtClean="0">
                          <a:solidFill>
                            <a:srgbClr val="003745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GB" sz="3600" dirty="0">
                        <a:solidFill>
                          <a:srgbClr val="003745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37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4008" y="1337051"/>
            <a:ext cx="814547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 smtClean="0">
                <a:solidFill>
                  <a:srgbClr val="CA005D"/>
                </a:solidFill>
              </a:rPr>
              <a:t>Delay / Failure to progress</a:t>
            </a:r>
          </a:p>
          <a:p>
            <a:pPr marL="457200" indent="-457200" algn="l">
              <a:buFontTx/>
              <a:buChar char="-"/>
            </a:pPr>
            <a:r>
              <a:rPr lang="en-GB" sz="2800" dirty="0" smtClean="0">
                <a:solidFill>
                  <a:srgbClr val="002D36"/>
                </a:solidFill>
              </a:rPr>
              <a:t>Reason = third party actions (local </a:t>
            </a:r>
            <a:r>
              <a:rPr lang="en-GB" sz="2800" dirty="0">
                <a:solidFill>
                  <a:srgbClr val="002D36"/>
                </a:solidFill>
              </a:rPr>
              <a:t>authority searches, other </a:t>
            </a:r>
            <a:r>
              <a:rPr lang="en-GB" sz="2800" dirty="0" smtClean="0">
                <a:solidFill>
                  <a:srgbClr val="002D36"/>
                </a:solidFill>
              </a:rPr>
              <a:t>conveyancers)</a:t>
            </a:r>
            <a:endParaRPr lang="en-GB" sz="2800" dirty="0">
              <a:solidFill>
                <a:srgbClr val="002D36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en-GB" sz="2800" dirty="0" smtClean="0">
                <a:solidFill>
                  <a:srgbClr val="002D36"/>
                </a:solidFill>
              </a:rPr>
              <a:t>Your role = explain the process</a:t>
            </a:r>
          </a:p>
          <a:p>
            <a:pPr algn="l"/>
            <a:endParaRPr lang="en-GB" sz="2800" dirty="0">
              <a:solidFill>
                <a:srgbClr val="002D36"/>
              </a:solidFill>
            </a:endParaRPr>
          </a:p>
          <a:p>
            <a:pPr algn="l"/>
            <a:r>
              <a:rPr lang="en-GB" sz="2800" dirty="0" smtClean="0">
                <a:solidFill>
                  <a:srgbClr val="CA005D"/>
                </a:solidFill>
              </a:rPr>
              <a:t>Failure to advise</a:t>
            </a:r>
          </a:p>
          <a:p>
            <a:pPr marL="457200" indent="-457200" algn="l">
              <a:buFontTx/>
              <a:buChar char="-"/>
            </a:pPr>
            <a:r>
              <a:rPr lang="en-GB" sz="2800" dirty="0" smtClean="0">
                <a:solidFill>
                  <a:srgbClr val="002D36"/>
                </a:solidFill>
              </a:rPr>
              <a:t>Potential reasons = restrictive covenants </a:t>
            </a:r>
            <a:r>
              <a:rPr lang="en-GB" sz="2800" i="1" dirty="0" smtClean="0">
                <a:solidFill>
                  <a:srgbClr val="002D36"/>
                </a:solidFill>
              </a:rPr>
              <a:t>(new builds, parking spaces, running a business) </a:t>
            </a:r>
            <a:r>
              <a:rPr lang="en-GB" sz="2800" dirty="0" smtClean="0">
                <a:solidFill>
                  <a:srgbClr val="002D36"/>
                </a:solidFill>
              </a:rPr>
              <a:t>and boundary issues</a:t>
            </a:r>
          </a:p>
          <a:p>
            <a:pPr marL="457200" indent="-457200" algn="l">
              <a:buFontTx/>
              <a:buChar char="-"/>
            </a:pPr>
            <a:r>
              <a:rPr lang="en-GB" sz="2800" dirty="0" smtClean="0">
                <a:solidFill>
                  <a:srgbClr val="002D36"/>
                </a:solidFill>
              </a:rPr>
              <a:t>Your role = highlight issues and advise on implications</a:t>
            </a:r>
            <a:endParaRPr lang="en-GB" sz="2800" dirty="0">
              <a:solidFill>
                <a:srgbClr val="002D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1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                               </a:t>
            </a:r>
            <a:fld id="{D3AF1463-BCD3-453D-A647-4EB9079E0D65}" type="slidenum">
              <a:rPr lang="en-GB" smtClean="0">
                <a:solidFill>
                  <a:srgbClr val="CA005D"/>
                </a:solidFill>
                <a:latin typeface="+mj-lt"/>
              </a:rPr>
              <a:pPr>
                <a:defRPr/>
              </a:pPr>
              <a:t>6</a:t>
            </a:fld>
            <a:endParaRPr lang="en-GB" dirty="0">
              <a:solidFill>
                <a:srgbClr val="CA005D"/>
              </a:solidFill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078361"/>
              </p:ext>
            </p:extLst>
          </p:nvPr>
        </p:nvGraphicFramePr>
        <p:xfrm>
          <a:off x="142239" y="145626"/>
          <a:ext cx="5377212" cy="1010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77212"/>
              </a:tblGrid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3745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37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 smtClean="0">
                          <a:solidFill>
                            <a:srgbClr val="003745"/>
                          </a:solidFill>
                          <a:latin typeface="Arial" pitchFamily="34" charset="0"/>
                          <a:cs typeface="Arial" pitchFamily="34" charset="0"/>
                        </a:rPr>
                        <a:t>Common complaints…..</a:t>
                      </a:r>
                      <a:endParaRPr lang="en-GB" sz="3600" dirty="0">
                        <a:solidFill>
                          <a:srgbClr val="003745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37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2761" y="2082187"/>
            <a:ext cx="814547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 smtClean="0">
                <a:solidFill>
                  <a:srgbClr val="CA005D"/>
                </a:solidFill>
              </a:rPr>
              <a:t>Stamp duty </a:t>
            </a:r>
          </a:p>
          <a:p>
            <a:pPr algn="l"/>
            <a:r>
              <a:rPr lang="en-GB" sz="2800" dirty="0" smtClean="0">
                <a:solidFill>
                  <a:srgbClr val="002D36"/>
                </a:solidFill>
              </a:rPr>
              <a:t>-   </a:t>
            </a:r>
            <a:r>
              <a:rPr lang="en-GB" sz="2800" dirty="0">
                <a:solidFill>
                  <a:srgbClr val="002D36"/>
                </a:solidFill>
              </a:rPr>
              <a:t>Stamp duty mitigation schemes </a:t>
            </a:r>
          </a:p>
          <a:p>
            <a:pPr algn="l"/>
            <a:r>
              <a:rPr lang="en-GB" sz="2800" dirty="0" smtClean="0">
                <a:solidFill>
                  <a:srgbClr val="002D36"/>
                </a:solidFill>
              </a:rPr>
              <a:t>-   Oversight in post-completion work</a:t>
            </a:r>
          </a:p>
          <a:p>
            <a:pPr marL="457200" indent="-457200" algn="l">
              <a:buFontTx/>
              <a:buChar char="-"/>
            </a:pPr>
            <a:r>
              <a:rPr lang="en-GB" sz="2800" dirty="0" smtClean="0">
                <a:solidFill>
                  <a:srgbClr val="002D36"/>
                </a:solidFill>
              </a:rPr>
              <a:t>Early warning of financial problems</a:t>
            </a:r>
          </a:p>
          <a:p>
            <a:pPr marL="457200" indent="-457200" algn="l">
              <a:buFontTx/>
              <a:buChar char="-"/>
            </a:pPr>
            <a:r>
              <a:rPr lang="en-GB" sz="2800" dirty="0" smtClean="0">
                <a:solidFill>
                  <a:srgbClr val="002D36"/>
                </a:solidFill>
              </a:rPr>
              <a:t>Closure of firms</a:t>
            </a:r>
          </a:p>
          <a:p>
            <a:pPr algn="l"/>
            <a:endParaRPr lang="en-GB" sz="2800" dirty="0">
              <a:solidFill>
                <a:srgbClr val="CA005D"/>
              </a:solidFill>
            </a:endParaRPr>
          </a:p>
          <a:p>
            <a:pPr algn="l"/>
            <a:endParaRPr lang="en-GB" sz="2800" dirty="0" smtClean="0">
              <a:solidFill>
                <a:srgbClr val="CA00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6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                               </a:t>
            </a:r>
            <a:fld id="{D3AF1463-BCD3-453D-A647-4EB9079E0D65}" type="slidenum">
              <a:rPr lang="en-GB" smtClean="0">
                <a:solidFill>
                  <a:srgbClr val="CA005D"/>
                </a:solidFill>
                <a:latin typeface="+mj-lt"/>
              </a:rPr>
              <a:pPr>
                <a:defRPr/>
              </a:pPr>
              <a:t>7</a:t>
            </a:fld>
            <a:endParaRPr lang="en-GB" dirty="0">
              <a:solidFill>
                <a:srgbClr val="CA005D"/>
              </a:solidFill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716023"/>
              </p:ext>
            </p:extLst>
          </p:nvPr>
        </p:nvGraphicFramePr>
        <p:xfrm>
          <a:off x="142239" y="145626"/>
          <a:ext cx="6614822" cy="11056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14822"/>
              </a:tblGrid>
              <a:tr h="23080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3745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37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98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 smtClean="0">
                          <a:solidFill>
                            <a:srgbClr val="003745"/>
                          </a:solidFill>
                          <a:latin typeface="Arial" pitchFamily="34" charset="0"/>
                          <a:cs typeface="Arial" pitchFamily="34" charset="0"/>
                        </a:rPr>
                        <a:t>New issues in conveyancing</a:t>
                      </a:r>
                      <a:endParaRPr lang="en-GB" sz="3600" dirty="0">
                        <a:solidFill>
                          <a:srgbClr val="003745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37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2761" y="1464670"/>
            <a:ext cx="814547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 smtClean="0">
                <a:solidFill>
                  <a:srgbClr val="CA005D"/>
                </a:solidFill>
              </a:rPr>
              <a:t>Cybercrime and fraud</a:t>
            </a:r>
          </a:p>
          <a:p>
            <a:pPr algn="l"/>
            <a:endParaRPr lang="en-GB" sz="2800" dirty="0">
              <a:solidFill>
                <a:srgbClr val="002D36"/>
              </a:solidFill>
            </a:endParaRPr>
          </a:p>
          <a:p>
            <a:pPr algn="l"/>
            <a:r>
              <a:rPr lang="en-GB" sz="2800" dirty="0" smtClean="0">
                <a:solidFill>
                  <a:srgbClr val="002D36"/>
                </a:solidFill>
              </a:rPr>
              <a:t>Take reasonable precautions:</a:t>
            </a:r>
          </a:p>
          <a:p>
            <a:pPr marL="457200" indent="-457200" algn="l">
              <a:buFontTx/>
              <a:buChar char="-"/>
            </a:pPr>
            <a:r>
              <a:rPr lang="en-GB" sz="2800" dirty="0">
                <a:solidFill>
                  <a:srgbClr val="002D36"/>
                </a:solidFill>
              </a:rPr>
              <a:t>y</a:t>
            </a:r>
            <a:r>
              <a:rPr lang="en-GB" sz="2800" dirty="0" smtClean="0">
                <a:solidFill>
                  <a:srgbClr val="002D36"/>
                </a:solidFill>
              </a:rPr>
              <a:t>our own processes</a:t>
            </a:r>
          </a:p>
          <a:p>
            <a:pPr marL="457200" indent="-457200" algn="l">
              <a:buFontTx/>
              <a:buChar char="-"/>
            </a:pPr>
            <a:r>
              <a:rPr lang="en-GB" sz="2800" dirty="0">
                <a:solidFill>
                  <a:srgbClr val="002D36"/>
                </a:solidFill>
              </a:rPr>
              <a:t>i</a:t>
            </a:r>
            <a:r>
              <a:rPr lang="en-GB" sz="2800" dirty="0" smtClean="0">
                <a:solidFill>
                  <a:srgbClr val="002D36"/>
                </a:solidFill>
              </a:rPr>
              <a:t>nforming consumers</a:t>
            </a:r>
          </a:p>
          <a:p>
            <a:pPr algn="l"/>
            <a:endParaRPr lang="en-GB" sz="2800" dirty="0" smtClean="0">
              <a:solidFill>
                <a:srgbClr val="002D36"/>
              </a:solidFill>
            </a:endParaRPr>
          </a:p>
          <a:p>
            <a:pPr algn="l"/>
            <a:r>
              <a:rPr lang="en-GB" sz="2800" dirty="0" smtClean="0">
                <a:solidFill>
                  <a:srgbClr val="002D36"/>
                </a:solidFill>
              </a:rPr>
              <a:t>Follow regulator guidance</a:t>
            </a:r>
          </a:p>
          <a:p>
            <a:pPr algn="l"/>
            <a:r>
              <a:rPr lang="en-GB" sz="2800" dirty="0">
                <a:solidFill>
                  <a:srgbClr val="002D36"/>
                </a:solidFill>
              </a:rPr>
              <a:t>- </a:t>
            </a:r>
            <a:r>
              <a:rPr lang="en-GB" sz="2800" dirty="0">
                <a:solidFill>
                  <a:srgbClr val="002D36"/>
                </a:solidFill>
                <a:hlinkClick r:id="rId3"/>
              </a:rPr>
              <a:t>http://</a:t>
            </a:r>
            <a:r>
              <a:rPr lang="en-GB" sz="2800" dirty="0" smtClean="0">
                <a:solidFill>
                  <a:srgbClr val="002D36"/>
                </a:solidFill>
                <a:hlinkClick r:id="rId3"/>
              </a:rPr>
              <a:t>www.conveyancer.org.uk/CLC-Lawyer/Tackling-Cybercrime.aspx</a:t>
            </a:r>
            <a:r>
              <a:rPr lang="en-GB" sz="2800" dirty="0" smtClean="0">
                <a:solidFill>
                  <a:srgbClr val="002D36"/>
                </a:solidFill>
              </a:rPr>
              <a:t>  </a:t>
            </a:r>
          </a:p>
          <a:p>
            <a:pPr algn="l"/>
            <a:endParaRPr lang="en-GB" sz="2800" dirty="0">
              <a:solidFill>
                <a:srgbClr val="002D36"/>
              </a:solidFill>
            </a:endParaRPr>
          </a:p>
          <a:p>
            <a:pPr algn="l"/>
            <a:endParaRPr lang="en-GB" sz="2800" dirty="0" smtClean="0">
              <a:solidFill>
                <a:srgbClr val="002D36"/>
              </a:solidFill>
            </a:endParaRPr>
          </a:p>
          <a:p>
            <a:pPr algn="l"/>
            <a:endParaRPr lang="en-GB" sz="2800" dirty="0">
              <a:solidFill>
                <a:srgbClr val="002D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8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                               </a:t>
            </a:r>
            <a:fld id="{D3AF1463-BCD3-453D-A647-4EB9079E0D65}" type="slidenum">
              <a:rPr lang="en-GB" smtClean="0">
                <a:solidFill>
                  <a:srgbClr val="CA005D"/>
                </a:solidFill>
                <a:latin typeface="+mj-lt"/>
              </a:rPr>
              <a:pPr>
                <a:defRPr/>
              </a:pPr>
              <a:t>8</a:t>
            </a:fld>
            <a:endParaRPr lang="en-GB" dirty="0">
              <a:solidFill>
                <a:srgbClr val="CA005D"/>
              </a:solidFill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979280"/>
              </p:ext>
            </p:extLst>
          </p:nvPr>
        </p:nvGraphicFramePr>
        <p:xfrm>
          <a:off x="142239" y="145626"/>
          <a:ext cx="5377212" cy="1010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77212"/>
              </a:tblGrid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3745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37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 smtClean="0">
                          <a:solidFill>
                            <a:srgbClr val="003745"/>
                          </a:solidFill>
                          <a:latin typeface="Arial" pitchFamily="34" charset="0"/>
                          <a:cs typeface="Arial" pitchFamily="34" charset="0"/>
                        </a:rPr>
                        <a:t>Remedies</a:t>
                      </a:r>
                      <a:endParaRPr lang="en-GB" sz="3600" dirty="0">
                        <a:solidFill>
                          <a:srgbClr val="003745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37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416692"/>
              </p:ext>
            </p:extLst>
          </p:nvPr>
        </p:nvGraphicFramePr>
        <p:xfrm>
          <a:off x="142239" y="1613680"/>
          <a:ext cx="4987902" cy="4882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25142" y="2346705"/>
            <a:ext cx="41275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 smtClean="0">
                <a:solidFill>
                  <a:srgbClr val="CA005D"/>
                </a:solidFill>
              </a:rPr>
              <a:t>Questions: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D36"/>
                </a:solidFill>
              </a:rPr>
              <a:t>Has there been poor service?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D36"/>
                </a:solidFill>
              </a:rPr>
              <a:t>Has poor service led to any specific loss or disadvantage to the customer?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D36"/>
                </a:solidFill>
              </a:rPr>
              <a:t>Can we put the customer back in the position they would have been in?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D36"/>
                </a:solidFill>
              </a:rPr>
              <a:t>What remedy is appropriate? </a:t>
            </a:r>
          </a:p>
          <a:p>
            <a:pPr algn="l"/>
            <a:endParaRPr lang="en-GB" sz="2800" dirty="0">
              <a:solidFill>
                <a:srgbClr val="002D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4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                               </a:t>
            </a:r>
            <a:fld id="{D3AF1463-BCD3-453D-A647-4EB9079E0D65}" type="slidenum">
              <a:rPr lang="en-GB" smtClean="0">
                <a:solidFill>
                  <a:srgbClr val="CA005D"/>
                </a:solidFill>
                <a:latin typeface="+mj-lt"/>
              </a:rPr>
              <a:pPr>
                <a:defRPr/>
              </a:pPr>
              <a:t>9</a:t>
            </a:fld>
            <a:endParaRPr lang="en-GB" dirty="0">
              <a:solidFill>
                <a:srgbClr val="CA005D"/>
              </a:solidFill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979280"/>
              </p:ext>
            </p:extLst>
          </p:nvPr>
        </p:nvGraphicFramePr>
        <p:xfrm>
          <a:off x="142239" y="145626"/>
          <a:ext cx="5377212" cy="1010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77212"/>
              </a:tblGrid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3745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37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 smtClean="0">
                          <a:solidFill>
                            <a:srgbClr val="003745"/>
                          </a:solidFill>
                          <a:latin typeface="Arial" pitchFamily="34" charset="0"/>
                          <a:cs typeface="Arial" pitchFamily="34" charset="0"/>
                        </a:rPr>
                        <a:t>Remedies</a:t>
                      </a:r>
                      <a:endParaRPr lang="en-GB" sz="3600" dirty="0">
                        <a:solidFill>
                          <a:srgbClr val="003745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37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2761" y="2082187"/>
            <a:ext cx="81454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2800" dirty="0">
              <a:solidFill>
                <a:srgbClr val="CA005D"/>
              </a:solidFill>
            </a:endParaRPr>
          </a:p>
          <a:p>
            <a:pPr algn="l"/>
            <a:endParaRPr lang="en-GB" sz="2800" dirty="0" smtClean="0">
              <a:solidFill>
                <a:srgbClr val="CA005D"/>
              </a:solidFill>
            </a:endParaRPr>
          </a:p>
          <a:p>
            <a:pPr algn="l"/>
            <a:endParaRPr lang="en-GB" sz="2800" dirty="0">
              <a:solidFill>
                <a:srgbClr val="002D36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300865"/>
              </p:ext>
            </p:extLst>
          </p:nvPr>
        </p:nvGraphicFramePr>
        <p:xfrm>
          <a:off x="336506" y="1446089"/>
          <a:ext cx="8676865" cy="438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1700"/>
                <a:gridCol w="5615165"/>
              </a:tblGrid>
              <a:tr h="467274">
                <a:tc>
                  <a:txBody>
                    <a:bodyPr/>
                    <a:lstStyle/>
                    <a:p>
                      <a:r>
                        <a:rPr lang="en-GB" dirty="0" smtClean="0"/>
                        <a:t>Award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Rationale</a:t>
                      </a:r>
                      <a:endParaRPr lang="en-GB" dirty="0"/>
                    </a:p>
                  </a:txBody>
                  <a:tcPr/>
                </a:tc>
              </a:tr>
              <a:tr h="806528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002D36"/>
                          </a:solidFill>
                        </a:rPr>
                        <a:t>Modest         £50 - £250</a:t>
                      </a:r>
                      <a:endParaRPr lang="en-GB" sz="2000" dirty="0">
                        <a:solidFill>
                          <a:srgbClr val="002D3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002D36"/>
                          </a:solidFill>
                        </a:rPr>
                        <a:t>Impact of poor service was short-lived and no longer exists</a:t>
                      </a:r>
                      <a:endParaRPr lang="en-GB" sz="2000" dirty="0">
                        <a:solidFill>
                          <a:srgbClr val="002D36"/>
                        </a:solidFill>
                      </a:endParaRPr>
                    </a:p>
                  </a:txBody>
                  <a:tcPr/>
                </a:tc>
              </a:tr>
              <a:tr h="806528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002D36"/>
                          </a:solidFill>
                        </a:rPr>
                        <a:t>Significant     £250 - £750</a:t>
                      </a:r>
                      <a:endParaRPr lang="en-GB" sz="2000" dirty="0">
                        <a:solidFill>
                          <a:srgbClr val="002D3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002D36"/>
                          </a:solidFill>
                        </a:rPr>
                        <a:t>Impact</a:t>
                      </a:r>
                      <a:r>
                        <a:rPr lang="en-GB" sz="2000" baseline="0" dirty="0" smtClean="0">
                          <a:solidFill>
                            <a:srgbClr val="002D36"/>
                          </a:solidFill>
                        </a:rPr>
                        <a:t> of poor service was serious but not permanent</a:t>
                      </a:r>
                      <a:endParaRPr lang="en-GB" sz="2000" dirty="0">
                        <a:solidFill>
                          <a:srgbClr val="002D36"/>
                        </a:solidFill>
                      </a:endParaRPr>
                    </a:p>
                  </a:txBody>
                  <a:tcPr/>
                </a:tc>
              </a:tr>
              <a:tr h="1152183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002D36"/>
                          </a:solidFill>
                        </a:rPr>
                        <a:t>Serious          £750</a:t>
                      </a:r>
                      <a:r>
                        <a:rPr lang="en-GB" sz="2000" baseline="0" dirty="0" smtClean="0">
                          <a:solidFill>
                            <a:srgbClr val="002D36"/>
                          </a:solidFill>
                        </a:rPr>
                        <a:t> + </a:t>
                      </a:r>
                      <a:endParaRPr lang="en-GB" sz="2000" dirty="0">
                        <a:solidFill>
                          <a:srgbClr val="002D3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002D36"/>
                          </a:solidFill>
                        </a:rPr>
                        <a:t>Impact</a:t>
                      </a:r>
                      <a:r>
                        <a:rPr lang="en-GB" sz="2000" baseline="0" dirty="0" smtClean="0">
                          <a:solidFill>
                            <a:srgbClr val="002D36"/>
                          </a:solidFill>
                        </a:rPr>
                        <a:t> of poor service was long-term and affected customer’s wellbeing or life</a:t>
                      </a:r>
                      <a:endParaRPr lang="en-GB" sz="2000" dirty="0">
                        <a:solidFill>
                          <a:srgbClr val="002D36"/>
                        </a:solidFill>
                      </a:endParaRPr>
                    </a:p>
                  </a:txBody>
                  <a:tcPr/>
                </a:tc>
              </a:tr>
              <a:tr h="1152183"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CA005D"/>
                          </a:solidFill>
                        </a:rPr>
                        <a:t>http://www.legalombudsman.org.uk/?portfolio=guidance-our-approach-to-remedies</a:t>
                      </a:r>
                      <a:endParaRPr lang="en-GB" sz="2400" dirty="0">
                        <a:solidFill>
                          <a:srgbClr val="CA005D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rgbClr val="002D3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10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verve-template-1.3">
  <a:themeElements>
    <a:clrScheme name="6_verve-template-1.3 1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A005D"/>
      </a:accent1>
      <a:accent2>
        <a:srgbClr val="002D36"/>
      </a:accent2>
      <a:accent3>
        <a:srgbClr val="FFFFFF"/>
      </a:accent3>
      <a:accent4>
        <a:srgbClr val="000000"/>
      </a:accent4>
      <a:accent5>
        <a:srgbClr val="E1AAB6"/>
      </a:accent5>
      <a:accent6>
        <a:srgbClr val="002830"/>
      </a:accent6>
      <a:hlink>
        <a:srgbClr val="857363"/>
      </a:hlink>
      <a:folHlink>
        <a:srgbClr val="96A797"/>
      </a:folHlink>
    </a:clrScheme>
    <a:fontScheme name="7_verve-template-1.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982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rgbClr val="40008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982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rgbClr val="40008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verve-template-1.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ve-template-1.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ve-template-1.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ve-template-1.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ve-template-1.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ve-template-1.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ve-template-1.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ve-template-1.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ve-template-1.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ve-template-1.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ve-template-1.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ve-template-1.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verve-template-1.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verve-template-1.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verve-template-1.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verve-template-1.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verve-template-1.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verve-template-1.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verve-template-1.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verve-template-1.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verve-template-1.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verve-template-1.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verve-template-1.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verve-template-1.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verve-template-1.3 1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A005D"/>
        </a:accent1>
        <a:accent2>
          <a:srgbClr val="002D36"/>
        </a:accent2>
        <a:accent3>
          <a:srgbClr val="FFFFFF"/>
        </a:accent3>
        <a:accent4>
          <a:srgbClr val="000000"/>
        </a:accent4>
        <a:accent5>
          <a:srgbClr val="E1AAB6"/>
        </a:accent5>
        <a:accent6>
          <a:srgbClr val="002830"/>
        </a:accent6>
        <a:hlink>
          <a:srgbClr val="857363"/>
        </a:hlink>
        <a:folHlink>
          <a:srgbClr val="96A79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?mso-contentType ?>
<spe:Receivers xmlns:spe="http://schemas.microsoft.com/sharepoint/events">
  <Receiver>
    <Name>Content Type Classification Event</Name>
    <Type>10001</Type>
    <SequenceNumber>1000</SequenceNumber>
    <Assembly>Smartlogic.Semaphore, Version=1.0.0.0, Culture=neutral, PublicKeyToken=79c3223b893eb0c1</Assembly>
    <Class>Smartlogic.Semaphore.Receivers.ClassifyEventHandler</Class>
    <Data/>
    <Filter/>
  </Receiver>
  <Receiver>
    <Name>Content Type Classification Event</Name>
    <Type>2</Type>
    <SequenceNumber>1000</SequenceNumber>
    <Assembly>Smartlogic.Semaphore, Version=1.0.0.0, Culture=neutral, PublicKeyToken=79c3223b893eb0c1</Assembly>
    <Class>Smartlogic.Semaphore.Receivers.ClassifyEventHandler</Class>
    <Data/>
    <Filter/>
  </Receiver>
  <Receiver>
    <Name>Content Type Classification Event</Name>
    <Type>10002</Type>
    <SequenceNumber>1000</SequenceNumber>
    <Assembly>Smartlogic.Semaphore, Version=1.0.0.0, Culture=neutral, PublicKeyToken=79c3223b893eb0c1</Assembly>
    <Class>Smartlogic.Semaphore.Receivers.ClassifyEventHandler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>
  <documentManagement>
    <Published_x0020_status xmlns="b71af421-8774-4ed7-a1d4-d1e74a1b7a2a">Not published</Published_x0020_status>
    <LeO_x0020_Classifications_Score xmlns="31b574e4-1d37-40e9-994f-83625bec5b18" xsi:nil="true"/>
    <LeO_x0020_Classifications_Parents xmlns="31b574e4-1d37-40e9-994f-83625bec5b18"/>
    <LeO_x0020_Classifications_Data xmlns="31b574e4-1d37-40e9-994f-83625bec5b18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Legal Ombudsman document" ma:contentTypeID="0x0101006D67156D21384FF7AF869937DA6CAF050052DD0DC1C7DC45B09DD33082E99A94A700F1C32194A3FBAF4C9B9356885CA29294" ma:contentTypeVersion="35" ma:contentTypeDescription="" ma:contentTypeScope="" ma:versionID="3b26a5bc7358ab4d5c4f4ce586ec0e76">
  <xsd:schema xmlns:xsd="http://www.w3.org/2001/XMLSchema" xmlns:p="http://schemas.microsoft.com/office/2006/metadata/properties" xmlns:ns2="31b574e4-1d37-40e9-994f-83625bec5b18" xmlns:ns3="b71af421-8774-4ed7-a1d4-d1e74a1b7a2a" targetNamespace="http://schemas.microsoft.com/office/2006/metadata/properties" ma:root="true" ma:fieldsID="2251327a94d32a21cea4b913faef0207" ns2:_="" ns3:_="">
    <xsd:import namespace="31b574e4-1d37-40e9-994f-83625bec5b18"/>
    <xsd:import namespace="b71af421-8774-4ed7-a1d4-d1e74a1b7a2a"/>
    <xsd:element name="properties">
      <xsd:complexType>
        <xsd:sequence>
          <xsd:element name="documentManagement">
            <xsd:complexType>
              <xsd:all>
                <xsd:element ref="ns2:LeO_x0020_Classifications_Score" minOccurs="0"/>
                <xsd:element ref="ns2:LeO_x0020_Classifications_Parents" minOccurs="0"/>
                <xsd:element ref="ns2:LeO_x0020_Classifications_Data" minOccurs="0"/>
                <xsd:element ref="ns3:Published_x0020_statu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1b574e4-1d37-40e9-994f-83625bec5b18" elementFormDefault="qualified">
    <xsd:import namespace="http://schemas.microsoft.com/office/2006/documentManagement/types"/>
    <xsd:element name="LeO_x0020_Classifications_Score" ma:index="8" nillable="true" ma:displayName="LeO_x0020_Classifications_Score" ma:hidden="true" ma:internalName="LeO_x0020_Classifications_Score">
      <xsd:simpleType>
        <xsd:restriction base="dms:Note"/>
      </xsd:simpleType>
    </xsd:element>
    <xsd:element name="LeO_x0020_Classifications_Parents" ma:index="9" nillable="true" ma:displayName="LeO_x0020_Classifications_Parents" ma:hidden="true" ma:internalName="LeO_x0020_Classifications_Parent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/>
                </xsd:simpleType>
              </xsd:element>
            </xsd:sequence>
          </xsd:extension>
        </xsd:complexContent>
      </xsd:complexType>
    </xsd:element>
    <xsd:element name="LeO_x0020_Classifications_Data" ma:index="10" nillable="true" ma:displayName="LeO_x0020_Classifications_Data" ma:hidden="true" ma:internalName="LeO_x0020_Classifications_Data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b71af421-8774-4ed7-a1d4-d1e74a1b7a2a" elementFormDefault="qualified">
    <xsd:import namespace="http://schemas.microsoft.com/office/2006/documentManagement/types"/>
    <xsd:element name="Published_x0020_status" ma:index="11" nillable="true" ma:displayName="Published status" ma:default="Not published" ma:format="Dropdown" ma:internalName="Published_x0020_status">
      <xsd:simpleType>
        <xsd:restriction base="dms:Choice">
          <xsd:enumeration value="Not published"/>
          <xsd:enumeration value="Publish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.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D76A7CA-C29F-4FEE-AFDB-CF6DDB1E0FBC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AA605167-25E2-4B76-99D5-675DA8A3FDF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284FA70-6C83-4A5B-B1AC-2995AEBBCE1E}">
  <ds:schemaRefs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b71af421-8774-4ed7-a1d4-d1e74a1b7a2a"/>
    <ds:schemaRef ds:uri="31b574e4-1d37-40e9-994f-83625bec5b18"/>
  </ds:schemaRefs>
</ds:datastoreItem>
</file>

<file path=customXml/itemProps4.xml><?xml version="1.0" encoding="utf-8"?>
<ds:datastoreItem xmlns:ds="http://schemas.openxmlformats.org/officeDocument/2006/customXml" ds:itemID="{ED474C98-E7F8-4BB7-BF86-CFDF0B6467A7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095A8367-3824-4DE4-98BC-E1A526B37B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b574e4-1d37-40e9-994f-83625bec5b18"/>
    <ds:schemaRef ds:uri="b71af421-8774-4ed7-a1d4-d1e74a1b7a2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15636</TotalTime>
  <Words>641</Words>
  <Application>Microsoft Office PowerPoint</Application>
  <PresentationFormat>A4 Paper (210x297 mm)</PresentationFormat>
  <Paragraphs>170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Times New Roman</vt:lpstr>
      <vt:lpstr>Univers-Light</vt:lpstr>
      <vt:lpstr>Wingdings</vt:lpstr>
      <vt:lpstr>7_verve-template-1.3</vt:lpstr>
      <vt:lpstr>Legal Ombudsman  Darren Cox Ombudsman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you have any feedback or questions please email   courses@legalombudsman.org.uk  </vt:lpstr>
    </vt:vector>
  </TitlesOfParts>
  <Company>Kennetiq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LeO Rubine Red</dc:title>
  <dc:creator>Keith Wootton</dc:creator>
  <cp:lastModifiedBy>Darren Cox</cp:lastModifiedBy>
  <cp:revision>2146</cp:revision>
  <cp:lastPrinted>2017-03-15T10:34:22Z</cp:lastPrinted>
  <dcterms:created xsi:type="dcterms:W3CDTF">2007-09-05T12:52:05Z</dcterms:created>
  <dcterms:modified xsi:type="dcterms:W3CDTF">2017-03-15T14:01:13Z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0x0101006D67156D21384FF7AF869937DA6CAF050052DD0DC1C7DC45B09DD33082E99A94A700F1C32194A3FBAF4C9B9356885CA29294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sem_last_classified">
    <vt:lpwstr>2011-07-18 15:53:45</vt:lpwstr>
  </property>
  <property fmtid="{D5CDD505-2E9C-101B-9397-08002B2CF9AE}" pid="7" name="LegalOmbDescription">
    <vt:lpwstr>template </vt:lpwstr>
  </property>
  <property fmtid="{D5CDD505-2E9C-101B-9397-08002B2CF9AE}" pid="8" name="LegalOmbCreator">
    <vt:lpwstr>Harry Stead</vt:lpwstr>
  </property>
  <property fmtid="{D5CDD505-2E9C-101B-9397-08002B2CF9AE}" pid="9" name="LegalOmbLanguage">
    <vt:lpwstr>English</vt:lpwstr>
  </property>
</Properties>
</file>